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797675" cy="9928225"/>
  <p:embeddedFontLst>
    <p:embeddedFont>
      <p:font typeface="Gill Sans" panose="020B0604020202020204" charset="0"/>
      <p:regular r:id="rId42"/>
      <p:bold r:id="rId43"/>
    </p:embeddedFont>
    <p:embeddedFont>
      <p:font typeface="Verdana" panose="020B060403050404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iV3INA0F6J/Aik7oQbT1zkepVm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6B0111-B9F5-4128-AC64-E41D9FCC434B}" v="9" dt="2023-05-08T07:47:38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46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no Omar BARRY" userId="aac3541fb707f522" providerId="LiveId" clId="{3D6B0111-B9F5-4128-AC64-E41D9FCC434B}"/>
    <pc:docChg chg="undo custSel modSld">
      <pc:chgData name="Cherno Omar BARRY" userId="aac3541fb707f522" providerId="LiveId" clId="{3D6B0111-B9F5-4128-AC64-E41D9FCC434B}" dt="2023-05-08T07:48:03.097" v="130" actId="14100"/>
      <pc:docMkLst>
        <pc:docMk/>
      </pc:docMkLst>
      <pc:sldChg chg="modSp mod">
        <pc:chgData name="Cherno Omar BARRY" userId="aac3541fb707f522" providerId="LiveId" clId="{3D6B0111-B9F5-4128-AC64-E41D9FCC434B}" dt="2023-05-08T07:09:59.840" v="14" actId="20577"/>
        <pc:sldMkLst>
          <pc:docMk/>
          <pc:sldMk cId="0" sldId="256"/>
        </pc:sldMkLst>
        <pc:spChg chg="mod">
          <ac:chgData name="Cherno Omar BARRY" userId="aac3541fb707f522" providerId="LiveId" clId="{3D6B0111-B9F5-4128-AC64-E41D9FCC434B}" dt="2023-05-08T07:09:45.104" v="12" actId="20577"/>
          <ac:spMkLst>
            <pc:docMk/>
            <pc:sldMk cId="0" sldId="256"/>
            <ac:spMk id="112" creationId="{00000000-0000-0000-0000-000000000000}"/>
          </ac:spMkLst>
        </pc:spChg>
        <pc:spChg chg="mod">
          <ac:chgData name="Cherno Omar BARRY" userId="aac3541fb707f522" providerId="LiveId" clId="{3D6B0111-B9F5-4128-AC64-E41D9FCC434B}" dt="2023-05-08T07:09:59.840" v="14" actId="20577"/>
          <ac:spMkLst>
            <pc:docMk/>
            <pc:sldMk cId="0" sldId="256"/>
            <ac:spMk id="113" creationId="{00000000-0000-0000-0000-000000000000}"/>
          </ac:spMkLst>
        </pc:spChg>
      </pc:sldChg>
      <pc:sldChg chg="modSp mod">
        <pc:chgData name="Cherno Omar BARRY" userId="aac3541fb707f522" providerId="LiveId" clId="{3D6B0111-B9F5-4128-AC64-E41D9FCC434B}" dt="2023-05-08T07:10:51.024" v="27" actId="27636"/>
        <pc:sldMkLst>
          <pc:docMk/>
          <pc:sldMk cId="0" sldId="262"/>
        </pc:sldMkLst>
        <pc:spChg chg="mod">
          <ac:chgData name="Cherno Omar BARRY" userId="aac3541fb707f522" providerId="LiveId" clId="{3D6B0111-B9F5-4128-AC64-E41D9FCC434B}" dt="2023-05-08T07:10:51.024" v="27" actId="27636"/>
          <ac:spMkLst>
            <pc:docMk/>
            <pc:sldMk cId="0" sldId="262"/>
            <ac:spMk id="177" creationId="{00000000-0000-0000-0000-000000000000}"/>
          </ac:spMkLst>
        </pc:spChg>
      </pc:sldChg>
      <pc:sldChg chg="modSp mod">
        <pc:chgData name="Cherno Omar BARRY" userId="aac3541fb707f522" providerId="LiveId" clId="{3D6B0111-B9F5-4128-AC64-E41D9FCC434B}" dt="2023-05-08T07:11:59.941" v="37" actId="20577"/>
        <pc:sldMkLst>
          <pc:docMk/>
          <pc:sldMk cId="0" sldId="263"/>
        </pc:sldMkLst>
        <pc:spChg chg="mod">
          <ac:chgData name="Cherno Omar BARRY" userId="aac3541fb707f522" providerId="LiveId" clId="{3D6B0111-B9F5-4128-AC64-E41D9FCC434B}" dt="2023-05-08T07:11:59.941" v="37" actId="20577"/>
          <ac:spMkLst>
            <pc:docMk/>
            <pc:sldMk cId="0" sldId="263"/>
            <ac:spMk id="189" creationId="{00000000-0000-0000-0000-000000000000}"/>
          </ac:spMkLst>
        </pc:spChg>
      </pc:sldChg>
      <pc:sldChg chg="modSp mod">
        <pc:chgData name="Cherno Omar BARRY" userId="aac3541fb707f522" providerId="LiveId" clId="{3D6B0111-B9F5-4128-AC64-E41D9FCC434B}" dt="2023-05-08T07:12:45.103" v="45" actId="20577"/>
        <pc:sldMkLst>
          <pc:docMk/>
          <pc:sldMk cId="0" sldId="268"/>
        </pc:sldMkLst>
        <pc:spChg chg="mod">
          <ac:chgData name="Cherno Omar BARRY" userId="aac3541fb707f522" providerId="LiveId" clId="{3D6B0111-B9F5-4128-AC64-E41D9FCC434B}" dt="2023-05-08T07:12:33.995" v="41" actId="404"/>
          <ac:spMkLst>
            <pc:docMk/>
            <pc:sldMk cId="0" sldId="268"/>
            <ac:spMk id="247" creationId="{00000000-0000-0000-0000-000000000000}"/>
          </ac:spMkLst>
        </pc:spChg>
        <pc:spChg chg="mod">
          <ac:chgData name="Cherno Omar BARRY" userId="aac3541fb707f522" providerId="LiveId" clId="{3D6B0111-B9F5-4128-AC64-E41D9FCC434B}" dt="2023-05-08T07:12:45.103" v="45" actId="20577"/>
          <ac:spMkLst>
            <pc:docMk/>
            <pc:sldMk cId="0" sldId="268"/>
            <ac:spMk id="248" creationId="{00000000-0000-0000-0000-000000000000}"/>
          </ac:spMkLst>
        </pc:spChg>
      </pc:sldChg>
      <pc:sldChg chg="modSp mod">
        <pc:chgData name="Cherno Omar BARRY" userId="aac3541fb707f522" providerId="LiveId" clId="{3D6B0111-B9F5-4128-AC64-E41D9FCC434B}" dt="2023-05-08T07:13:01.072" v="46" actId="6549"/>
        <pc:sldMkLst>
          <pc:docMk/>
          <pc:sldMk cId="0" sldId="269"/>
        </pc:sldMkLst>
        <pc:spChg chg="mod">
          <ac:chgData name="Cherno Omar BARRY" userId="aac3541fb707f522" providerId="LiveId" clId="{3D6B0111-B9F5-4128-AC64-E41D9FCC434B}" dt="2023-05-08T07:13:01.072" v="46" actId="6549"/>
          <ac:spMkLst>
            <pc:docMk/>
            <pc:sldMk cId="0" sldId="269"/>
            <ac:spMk id="259" creationId="{00000000-0000-0000-0000-000000000000}"/>
          </ac:spMkLst>
        </pc:spChg>
      </pc:sldChg>
      <pc:sldChg chg="modSp mod">
        <pc:chgData name="Cherno Omar BARRY" userId="aac3541fb707f522" providerId="LiveId" clId="{3D6B0111-B9F5-4128-AC64-E41D9FCC434B}" dt="2023-05-08T07:15:40.629" v="62" actId="404"/>
        <pc:sldMkLst>
          <pc:docMk/>
          <pc:sldMk cId="0" sldId="271"/>
        </pc:sldMkLst>
        <pc:spChg chg="mod">
          <ac:chgData name="Cherno Omar BARRY" userId="aac3541fb707f522" providerId="LiveId" clId="{3D6B0111-B9F5-4128-AC64-E41D9FCC434B}" dt="2023-05-08T07:15:40.629" v="62" actId="404"/>
          <ac:spMkLst>
            <pc:docMk/>
            <pc:sldMk cId="0" sldId="271"/>
            <ac:spMk id="278" creationId="{00000000-0000-0000-0000-000000000000}"/>
          </ac:spMkLst>
        </pc:spChg>
      </pc:sldChg>
      <pc:sldChg chg="modSp mod">
        <pc:chgData name="Cherno Omar BARRY" userId="aac3541fb707f522" providerId="LiveId" clId="{3D6B0111-B9F5-4128-AC64-E41D9FCC434B}" dt="2023-05-08T07:16:04.616" v="65" actId="404"/>
        <pc:sldMkLst>
          <pc:docMk/>
          <pc:sldMk cId="0" sldId="272"/>
        </pc:sldMkLst>
        <pc:spChg chg="mod">
          <ac:chgData name="Cherno Omar BARRY" userId="aac3541fb707f522" providerId="LiveId" clId="{3D6B0111-B9F5-4128-AC64-E41D9FCC434B}" dt="2023-05-08T07:16:04.616" v="65" actId="404"/>
          <ac:spMkLst>
            <pc:docMk/>
            <pc:sldMk cId="0" sldId="272"/>
            <ac:spMk id="288" creationId="{00000000-0000-0000-0000-000000000000}"/>
          </ac:spMkLst>
        </pc:spChg>
      </pc:sldChg>
      <pc:sldChg chg="modSp mod">
        <pc:chgData name="Cherno Omar BARRY" userId="aac3541fb707f522" providerId="LiveId" clId="{3D6B0111-B9F5-4128-AC64-E41D9FCC434B}" dt="2023-05-08T07:16:16.736" v="67" actId="404"/>
        <pc:sldMkLst>
          <pc:docMk/>
          <pc:sldMk cId="0" sldId="273"/>
        </pc:sldMkLst>
        <pc:spChg chg="mod">
          <ac:chgData name="Cherno Omar BARRY" userId="aac3541fb707f522" providerId="LiveId" clId="{3D6B0111-B9F5-4128-AC64-E41D9FCC434B}" dt="2023-05-08T07:16:16.736" v="67" actId="404"/>
          <ac:spMkLst>
            <pc:docMk/>
            <pc:sldMk cId="0" sldId="273"/>
            <ac:spMk id="299" creationId="{00000000-0000-0000-0000-000000000000}"/>
          </ac:spMkLst>
        </pc:spChg>
      </pc:sldChg>
      <pc:sldChg chg="modSp mod">
        <pc:chgData name="Cherno Omar BARRY" userId="aac3541fb707f522" providerId="LiveId" clId="{3D6B0111-B9F5-4128-AC64-E41D9FCC434B}" dt="2023-05-08T07:47:43.737" v="129" actId="20577"/>
        <pc:sldMkLst>
          <pc:docMk/>
          <pc:sldMk cId="0" sldId="275"/>
        </pc:sldMkLst>
        <pc:spChg chg="mod">
          <ac:chgData name="Cherno Omar BARRY" userId="aac3541fb707f522" providerId="LiveId" clId="{3D6B0111-B9F5-4128-AC64-E41D9FCC434B}" dt="2023-05-08T07:47:43.737" v="129" actId="20577"/>
          <ac:spMkLst>
            <pc:docMk/>
            <pc:sldMk cId="0" sldId="275"/>
            <ac:spMk id="320" creationId="{00000000-0000-0000-0000-000000000000}"/>
          </ac:spMkLst>
        </pc:spChg>
      </pc:sldChg>
      <pc:sldChg chg="modSp mod">
        <pc:chgData name="Cherno Omar BARRY" userId="aac3541fb707f522" providerId="LiveId" clId="{3D6B0111-B9F5-4128-AC64-E41D9FCC434B}" dt="2023-05-08T07:48:03.097" v="130" actId="14100"/>
        <pc:sldMkLst>
          <pc:docMk/>
          <pc:sldMk cId="0" sldId="276"/>
        </pc:sldMkLst>
        <pc:spChg chg="mod">
          <ac:chgData name="Cherno Omar BARRY" userId="aac3541fb707f522" providerId="LiveId" clId="{3D6B0111-B9F5-4128-AC64-E41D9FCC434B}" dt="2023-05-08T07:48:03.097" v="130" actId="14100"/>
          <ac:spMkLst>
            <pc:docMk/>
            <pc:sldMk cId="0" sldId="276"/>
            <ac:spMk id="331" creationId="{00000000-0000-0000-0000-000000000000}"/>
          </ac:spMkLst>
        </pc:spChg>
      </pc:sldChg>
      <pc:sldChg chg="modSp mod">
        <pc:chgData name="Cherno Omar BARRY" userId="aac3541fb707f522" providerId="LiveId" clId="{3D6B0111-B9F5-4128-AC64-E41D9FCC434B}" dt="2023-05-08T07:17:50.562" v="76" actId="404"/>
        <pc:sldMkLst>
          <pc:docMk/>
          <pc:sldMk cId="0" sldId="279"/>
        </pc:sldMkLst>
        <pc:spChg chg="mod">
          <ac:chgData name="Cherno Omar BARRY" userId="aac3541fb707f522" providerId="LiveId" clId="{3D6B0111-B9F5-4128-AC64-E41D9FCC434B}" dt="2023-05-08T07:17:50.562" v="76" actId="404"/>
          <ac:spMkLst>
            <pc:docMk/>
            <pc:sldMk cId="0" sldId="279"/>
            <ac:spMk id="364" creationId="{00000000-0000-0000-0000-000000000000}"/>
          </ac:spMkLst>
        </pc:spChg>
      </pc:sldChg>
      <pc:sldChg chg="modSp mod">
        <pc:chgData name="Cherno Omar BARRY" userId="aac3541fb707f522" providerId="LiveId" clId="{3D6B0111-B9F5-4128-AC64-E41D9FCC434B}" dt="2023-05-08T07:18:07.482" v="79" actId="404"/>
        <pc:sldMkLst>
          <pc:docMk/>
          <pc:sldMk cId="0" sldId="281"/>
        </pc:sldMkLst>
        <pc:spChg chg="mod">
          <ac:chgData name="Cherno Omar BARRY" userId="aac3541fb707f522" providerId="LiveId" clId="{3D6B0111-B9F5-4128-AC64-E41D9FCC434B}" dt="2023-05-08T07:18:07.482" v="79" actId="404"/>
          <ac:spMkLst>
            <pc:docMk/>
            <pc:sldMk cId="0" sldId="281"/>
            <ac:spMk id="388" creationId="{00000000-0000-0000-0000-000000000000}"/>
          </ac:spMkLst>
        </pc:spChg>
      </pc:sldChg>
      <pc:sldChg chg="modSp mod">
        <pc:chgData name="Cherno Omar BARRY" userId="aac3541fb707f522" providerId="LiveId" clId="{3D6B0111-B9F5-4128-AC64-E41D9FCC434B}" dt="2023-05-08T07:18:31.959" v="82" actId="404"/>
        <pc:sldMkLst>
          <pc:docMk/>
          <pc:sldMk cId="0" sldId="282"/>
        </pc:sldMkLst>
        <pc:spChg chg="mod">
          <ac:chgData name="Cherno Omar BARRY" userId="aac3541fb707f522" providerId="LiveId" clId="{3D6B0111-B9F5-4128-AC64-E41D9FCC434B}" dt="2023-05-08T07:18:31.959" v="82" actId="404"/>
          <ac:spMkLst>
            <pc:docMk/>
            <pc:sldMk cId="0" sldId="282"/>
            <ac:spMk id="400" creationId="{00000000-0000-0000-0000-000000000000}"/>
          </ac:spMkLst>
        </pc:spChg>
      </pc:sldChg>
      <pc:sldChg chg="modSp mod">
        <pc:chgData name="Cherno Omar BARRY" userId="aac3541fb707f522" providerId="LiveId" clId="{3D6B0111-B9F5-4128-AC64-E41D9FCC434B}" dt="2023-05-08T07:18:42.410" v="84" actId="404"/>
        <pc:sldMkLst>
          <pc:docMk/>
          <pc:sldMk cId="0" sldId="283"/>
        </pc:sldMkLst>
        <pc:spChg chg="mod">
          <ac:chgData name="Cherno Omar BARRY" userId="aac3541fb707f522" providerId="LiveId" clId="{3D6B0111-B9F5-4128-AC64-E41D9FCC434B}" dt="2023-05-08T07:18:42.410" v="84" actId="404"/>
          <ac:spMkLst>
            <pc:docMk/>
            <pc:sldMk cId="0" sldId="283"/>
            <ac:spMk id="412" creationId="{00000000-0000-0000-0000-000000000000}"/>
          </ac:spMkLst>
        </pc:spChg>
      </pc:sldChg>
      <pc:sldChg chg="modSp mod">
        <pc:chgData name="Cherno Omar BARRY" userId="aac3541fb707f522" providerId="LiveId" clId="{3D6B0111-B9F5-4128-AC64-E41D9FCC434B}" dt="2023-05-08T07:18:50.569" v="86" actId="404"/>
        <pc:sldMkLst>
          <pc:docMk/>
          <pc:sldMk cId="0" sldId="284"/>
        </pc:sldMkLst>
        <pc:spChg chg="mod">
          <ac:chgData name="Cherno Omar BARRY" userId="aac3541fb707f522" providerId="LiveId" clId="{3D6B0111-B9F5-4128-AC64-E41D9FCC434B}" dt="2023-05-08T07:18:50.569" v="86" actId="404"/>
          <ac:spMkLst>
            <pc:docMk/>
            <pc:sldMk cId="0" sldId="284"/>
            <ac:spMk id="424" creationId="{00000000-0000-0000-0000-000000000000}"/>
          </ac:spMkLst>
        </pc:spChg>
      </pc:sldChg>
      <pc:sldChg chg="modSp mod">
        <pc:chgData name="Cherno Omar BARRY" userId="aac3541fb707f522" providerId="LiveId" clId="{3D6B0111-B9F5-4128-AC64-E41D9FCC434B}" dt="2023-05-08T07:18:59.155" v="88" actId="404"/>
        <pc:sldMkLst>
          <pc:docMk/>
          <pc:sldMk cId="0" sldId="285"/>
        </pc:sldMkLst>
        <pc:spChg chg="mod">
          <ac:chgData name="Cherno Omar BARRY" userId="aac3541fb707f522" providerId="LiveId" clId="{3D6B0111-B9F5-4128-AC64-E41D9FCC434B}" dt="2023-05-08T07:18:59.155" v="88" actId="404"/>
          <ac:spMkLst>
            <pc:docMk/>
            <pc:sldMk cId="0" sldId="285"/>
            <ac:spMk id="436" creationId="{00000000-0000-0000-0000-000000000000}"/>
          </ac:spMkLst>
        </pc:spChg>
      </pc:sldChg>
      <pc:sldChg chg="modSp mod">
        <pc:chgData name="Cherno Omar BARRY" userId="aac3541fb707f522" providerId="LiveId" clId="{3D6B0111-B9F5-4128-AC64-E41D9FCC434B}" dt="2023-05-08T07:19:06.569" v="90" actId="404"/>
        <pc:sldMkLst>
          <pc:docMk/>
          <pc:sldMk cId="0" sldId="286"/>
        </pc:sldMkLst>
        <pc:spChg chg="mod">
          <ac:chgData name="Cherno Omar BARRY" userId="aac3541fb707f522" providerId="LiveId" clId="{3D6B0111-B9F5-4128-AC64-E41D9FCC434B}" dt="2023-05-08T07:19:06.569" v="90" actId="404"/>
          <ac:spMkLst>
            <pc:docMk/>
            <pc:sldMk cId="0" sldId="286"/>
            <ac:spMk id="448" creationId="{00000000-0000-0000-0000-000000000000}"/>
          </ac:spMkLst>
        </pc:spChg>
      </pc:sldChg>
      <pc:sldChg chg="modSp mod">
        <pc:chgData name="Cherno Omar BARRY" userId="aac3541fb707f522" providerId="LiveId" clId="{3D6B0111-B9F5-4128-AC64-E41D9FCC434B}" dt="2023-05-08T07:19:20.159" v="92" actId="404"/>
        <pc:sldMkLst>
          <pc:docMk/>
          <pc:sldMk cId="0" sldId="287"/>
        </pc:sldMkLst>
        <pc:spChg chg="mod">
          <ac:chgData name="Cherno Omar BARRY" userId="aac3541fb707f522" providerId="LiveId" clId="{3D6B0111-B9F5-4128-AC64-E41D9FCC434B}" dt="2023-05-08T07:19:20.159" v="92" actId="404"/>
          <ac:spMkLst>
            <pc:docMk/>
            <pc:sldMk cId="0" sldId="287"/>
            <ac:spMk id="460" creationId="{00000000-0000-0000-0000-000000000000}"/>
          </ac:spMkLst>
        </pc:spChg>
      </pc:sldChg>
      <pc:sldChg chg="modSp mod">
        <pc:chgData name="Cherno Omar BARRY" userId="aac3541fb707f522" providerId="LiveId" clId="{3D6B0111-B9F5-4128-AC64-E41D9FCC434B}" dt="2023-05-08T07:19:36.072" v="94" actId="404"/>
        <pc:sldMkLst>
          <pc:docMk/>
          <pc:sldMk cId="0" sldId="288"/>
        </pc:sldMkLst>
        <pc:spChg chg="mod">
          <ac:chgData name="Cherno Omar BARRY" userId="aac3541fb707f522" providerId="LiveId" clId="{3D6B0111-B9F5-4128-AC64-E41D9FCC434B}" dt="2023-05-08T07:19:36.072" v="94" actId="404"/>
          <ac:spMkLst>
            <pc:docMk/>
            <pc:sldMk cId="0" sldId="288"/>
            <ac:spMk id="472" creationId="{00000000-0000-0000-0000-000000000000}"/>
          </ac:spMkLst>
        </pc:spChg>
      </pc:sldChg>
      <pc:sldChg chg="modSp mod">
        <pc:chgData name="Cherno Omar BARRY" userId="aac3541fb707f522" providerId="LiveId" clId="{3D6B0111-B9F5-4128-AC64-E41D9FCC434B}" dt="2023-05-08T07:29:45.182" v="100" actId="6549"/>
        <pc:sldMkLst>
          <pc:docMk/>
          <pc:sldMk cId="0" sldId="289"/>
        </pc:sldMkLst>
        <pc:spChg chg="mod">
          <ac:chgData name="Cherno Omar BARRY" userId="aac3541fb707f522" providerId="LiveId" clId="{3D6B0111-B9F5-4128-AC64-E41D9FCC434B}" dt="2023-05-08T07:29:34.117" v="99" actId="255"/>
          <ac:spMkLst>
            <pc:docMk/>
            <pc:sldMk cId="0" sldId="289"/>
            <ac:spMk id="484" creationId="{00000000-0000-0000-0000-000000000000}"/>
          </ac:spMkLst>
        </pc:spChg>
        <pc:spChg chg="mod">
          <ac:chgData name="Cherno Omar BARRY" userId="aac3541fb707f522" providerId="LiveId" clId="{3D6B0111-B9F5-4128-AC64-E41D9FCC434B}" dt="2023-05-08T07:29:45.182" v="100" actId="6549"/>
          <ac:spMkLst>
            <pc:docMk/>
            <pc:sldMk cId="0" sldId="289"/>
            <ac:spMk id="485" creationId="{00000000-0000-0000-0000-000000000000}"/>
          </ac:spMkLst>
        </pc:spChg>
      </pc:sldChg>
      <pc:sldChg chg="modSp mod">
        <pc:chgData name="Cherno Omar BARRY" userId="aac3541fb707f522" providerId="LiveId" clId="{3D6B0111-B9F5-4128-AC64-E41D9FCC434B}" dt="2023-05-08T07:30:04.357" v="101" actId="404"/>
        <pc:sldMkLst>
          <pc:docMk/>
          <pc:sldMk cId="0" sldId="290"/>
        </pc:sldMkLst>
        <pc:spChg chg="mod">
          <ac:chgData name="Cherno Omar BARRY" userId="aac3541fb707f522" providerId="LiveId" clId="{3D6B0111-B9F5-4128-AC64-E41D9FCC434B}" dt="2023-05-08T07:30:04.357" v="101" actId="404"/>
          <ac:spMkLst>
            <pc:docMk/>
            <pc:sldMk cId="0" sldId="290"/>
            <ac:spMk id="496" creationId="{00000000-0000-0000-0000-000000000000}"/>
          </ac:spMkLst>
        </pc:spChg>
      </pc:sldChg>
      <pc:sldChg chg="modSp mod">
        <pc:chgData name="Cherno Omar BARRY" userId="aac3541fb707f522" providerId="LiveId" clId="{3D6B0111-B9F5-4128-AC64-E41D9FCC434B}" dt="2023-05-08T07:31:02.586" v="127" actId="404"/>
        <pc:sldMkLst>
          <pc:docMk/>
          <pc:sldMk cId="0" sldId="294"/>
        </pc:sldMkLst>
        <pc:spChg chg="mod">
          <ac:chgData name="Cherno Omar BARRY" userId="aac3541fb707f522" providerId="LiveId" clId="{3D6B0111-B9F5-4128-AC64-E41D9FCC434B}" dt="2023-05-08T07:30:53.744" v="125" actId="403"/>
          <ac:spMkLst>
            <pc:docMk/>
            <pc:sldMk cId="0" sldId="294"/>
            <ac:spMk id="539" creationId="{00000000-0000-0000-0000-000000000000}"/>
          </ac:spMkLst>
        </pc:spChg>
        <pc:spChg chg="mod">
          <ac:chgData name="Cherno Omar BARRY" userId="aac3541fb707f522" providerId="LiveId" clId="{3D6B0111-B9F5-4128-AC64-E41D9FCC434B}" dt="2023-05-08T07:31:02.586" v="127" actId="404"/>
          <ac:spMkLst>
            <pc:docMk/>
            <pc:sldMk cId="0" sldId="294"/>
            <ac:spMk id="54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205" name="Google Shape;205;p11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1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Google Shape;216;p12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217" name="Google Shape;217;p12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2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Google Shape;228;p13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229" name="Google Shape;229;p13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3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" name="Google Shape;240;p14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241" name="Google Shape;241;p14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4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1" name="Google Shape;251;p15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252" name="Google Shape;252;p15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6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4" name="Google Shape;264;p16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Google Shape;270;p17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271" name="Google Shape;271;p17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7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Google Shape;281;p18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282" name="Google Shape;282;p18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8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Google Shape;292;p19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293" name="Google Shape;293;p19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9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2" name="Google Shape;302;p20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303" name="Google Shape;303;p20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0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3" name="Google Shape;313;p21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314" name="Google Shape;314;p21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1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3" name="Google Shape;323;p22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324" name="Google Shape;324;p22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2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4" name="Google Shape;334;p23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335" name="Google Shape;335;p23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3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6" name="Google Shape;346;p24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347" name="Google Shape;347;p24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4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7" name="Google Shape;357;p25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358" name="Google Shape;358;p25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5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9" name="Google Shape;369;p26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370" name="Google Shape;370;p26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6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1" name="Google Shape;381;p27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382" name="Google Shape;382;p27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7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3" name="Google Shape;393;p28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394" name="Google Shape;394;p28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8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5" name="Google Shape;405;p29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406" name="Google Shape;406;p29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9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7" name="Google Shape;417;p30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418" name="Google Shape;418;p30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30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127" name="Google Shape;127;p4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9" name="Google Shape;429;p31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430" name="Google Shape;430;p31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31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1" name="Google Shape;441;p32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442" name="Google Shape;442;p32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2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3" name="Google Shape;453;p33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454" name="Google Shape;454;p33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3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5" name="Google Shape;465;p34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466" name="Google Shape;466;p34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4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7" name="Google Shape;477;p35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478" name="Google Shape;478;p35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35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8" name="Google Shape;488;p36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489" name="Google Shape;489;p36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36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9" name="Google Shape;499;p37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500" name="Google Shape;500;p37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37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1" name="Google Shape;511;p38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512" name="Google Shape;512;p38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38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3" name="Google Shape;523;p39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524" name="Google Shape;524;p39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39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0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40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7" name="Google Shape;537;p40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139" name="Google Shape;139;p5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151" name="Google Shape;151;p6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163" name="Google Shape;163;p7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7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8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182" name="Google Shape;182;p9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9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7763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 c </a:t>
            </a:r>
            <a:endParaRPr/>
          </a:p>
        </p:txBody>
      </p:sp>
      <p:sp>
        <p:nvSpPr>
          <p:cNvPr id="193" name="Google Shape;193;p10:notes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5/7/2023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0:notes"/>
          <p:cNvSpPr txBox="1">
            <a:spLocks noGrp="1"/>
          </p:cNvSpPr>
          <p:nvPr>
            <p:ph type="sldNum" idx="12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iagram or Organization Chart" type="dgm">
  <p:cSld name="DIAGRAM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2"/>
          <p:cNvSpPr txBox="1">
            <a:spLocks noGrp="1"/>
          </p:cNvSpPr>
          <p:nvPr>
            <p:ph type="title"/>
          </p:nvPr>
        </p:nvSpPr>
        <p:spPr>
          <a:xfrm>
            <a:off x="457200" y="5953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2"/>
          <p:cNvSpPr>
            <a:spLocks noGrp="1"/>
          </p:cNvSpPr>
          <p:nvPr>
            <p:ph type="dgm" idx="2"/>
          </p:nvPr>
        </p:nvSpPr>
        <p:spPr>
          <a:xfrm>
            <a:off x="914400" y="1905000"/>
            <a:ext cx="7772400" cy="406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" name="Google Shape;23;p4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1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500" dist="185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274300" rIns="91425" bIns="45700" anchor="t" anchorCtr="0">
            <a:norm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Google Shape;86;p51"/>
          <p:cNvSpPr/>
          <p:nvPr/>
        </p:nvSpPr>
        <p:spPr>
          <a:xfrm rot="-2131329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3300000" sx="96000" sy="96000" algn="tl" rotWithShape="0">
              <a:srgbClr val="EAD8B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51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3300000" sx="96000" sy="96000" algn="tl" rotWithShape="0">
              <a:schemeClr val="lt2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1"/>
          <p:cNvSpPr txBox="1"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100"/>
              <a:buFont typeface="Gill Sans"/>
              <a:buNone/>
              <a:defRPr sz="21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1"/>
          <p:cNvSpPr>
            <a:spLocks noGrp="1"/>
          </p:cNvSpPr>
          <p:nvPr>
            <p:ph type="pic" idx="2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90" name="Google Shape;90;p51"/>
          <p:cNvSpPr txBox="1">
            <a:spLocks noGrp="1"/>
          </p:cNvSpPr>
          <p:nvPr>
            <p:ph type="body" idx="1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777777"/>
                </a:solidFill>
              </a:defRPr>
            </a:lvl1pPr>
            <a:lvl2pPr marL="914400" lvl="1" indent="-304800" algn="l">
              <a:spcBef>
                <a:spcPts val="550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1" name="Google Shape;91;p5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2"/>
          <p:cNvSpPr txBox="1"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2"/>
          <p:cNvSpPr txBox="1">
            <a:spLocks noGrp="1"/>
          </p:cNvSpPr>
          <p:nvPr>
            <p:ph type="body" idx="1"/>
          </p:nvPr>
        </p:nvSpPr>
        <p:spPr>
          <a:xfrm rot="5400000">
            <a:off x="2784475" y="98425"/>
            <a:ext cx="4800600" cy="749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7" name="Google Shape;97;p5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3"/>
          <p:cNvSpPr txBox="1">
            <a:spLocks noGrp="1"/>
          </p:cNvSpPr>
          <p:nvPr>
            <p:ph type="title"/>
          </p:nvPr>
        </p:nvSpPr>
        <p:spPr>
          <a:xfrm rot="5400000">
            <a:off x="4846638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3"/>
          <p:cNvSpPr txBox="1">
            <a:spLocks noGrp="1"/>
          </p:cNvSpPr>
          <p:nvPr>
            <p:ph type="body" idx="1"/>
          </p:nvPr>
        </p:nvSpPr>
        <p:spPr>
          <a:xfrm rot="5400000">
            <a:off x="998538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3" name="Google Shape;103;p5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>
            <a:solidFill>
              <a:srgbClr val="317F92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3"/>
          <p:cNvSpPr txBox="1"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341108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4"/>
          <p:cNvSpPr txBox="1"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5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45"/>
          <p:cNvSpPr/>
          <p:nvPr/>
        </p:nvSpPr>
        <p:spPr>
          <a:xfrm>
            <a:off x="2286000" y="0"/>
            <a:ext cx="762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4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45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>
            <a:solidFill>
              <a:srgbClr val="317F92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5"/>
          <p:cNvSpPr txBox="1"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000"/>
              <a:buFont typeface="Gill Sans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41108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5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6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body" idx="2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4" name="Google Shape;54;p4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6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7"/>
          <p:cNvSpPr txBox="1"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7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sz="1900" b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body" idx="2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sz="1900" b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1" name="Google Shape;61;p47"/>
          <p:cNvSpPr txBox="1">
            <a:spLocks noGrp="1"/>
          </p:cNvSpPr>
          <p:nvPr>
            <p:ph type="body" idx="3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2" name="Google Shape;62;p47"/>
          <p:cNvSpPr txBox="1">
            <a:spLocks noGrp="1"/>
          </p:cNvSpPr>
          <p:nvPr>
            <p:ph type="body" idx="4"/>
          </p:nvPr>
        </p:nvSpPr>
        <p:spPr>
          <a:xfrm>
            <a:off x="466344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8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9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9"/>
          <p:cNvSpPr/>
          <p:nvPr/>
        </p:nvSpPr>
        <p:spPr>
          <a:xfrm>
            <a:off x="1014413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0"/>
          <p:cNvSpPr txBox="1"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200"/>
              <a:buFont typeface="Gill Sans"/>
              <a:buNone/>
              <a:defRPr sz="22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0"/>
          <p:cNvSpPr txBox="1">
            <a:spLocks noGrp="1"/>
          </p:cNvSpPr>
          <p:nvPr>
            <p:ph type="body" idx="1"/>
          </p:nvPr>
        </p:nvSpPr>
        <p:spPr>
          <a:xfrm>
            <a:off x="457200" y="1406964"/>
            <a:ext cx="38100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0" name="Google Shape;80;p50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8153400" cy="39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spcBef>
                <a:spcPts val="600"/>
              </a:spcBef>
              <a:spcAft>
                <a:spcPts val="0"/>
              </a:spcAft>
              <a:buSzPts val="2560"/>
              <a:buChar char="⚫"/>
              <a:defRPr sz="3200"/>
            </a:lvl1pPr>
            <a:lvl2pPr marL="914400" lvl="1" indent="-406400" algn="l">
              <a:spcBef>
                <a:spcPts val="550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1" name="Google Shape;81;p5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0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EF9F3">
              <a:alpha val="32941"/>
            </a:srgbClr>
          </a:solidFill>
          <a:ln w="9525" cap="rnd" cmpd="sng">
            <a:solidFill>
              <a:srgbClr val="D1C1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1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0" cap="rnd" cmpd="sng">
            <a:solidFill>
              <a:srgbClr val="FFF5DB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5400000" algn="tl" rotWithShape="0">
              <a:srgbClr val="ADA48C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41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C5B39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564E4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4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41"/>
          <p:cNvSpPr txBox="1"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Google Shape;15;p41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4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4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" name="Google Shape;19;p41"/>
          <p:cNvSpPr/>
          <p:nvPr/>
        </p:nvSpPr>
        <p:spPr>
          <a:xfrm>
            <a:off x="1014413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type="ctrTitle"/>
          </p:nvPr>
        </p:nvSpPr>
        <p:spPr>
          <a:xfrm>
            <a:off x="990600" y="152400"/>
            <a:ext cx="8153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562214"/>
                </a:solidFill>
              </a:rPr>
              <a:t>OMD - RÉGION AOC</a:t>
            </a:r>
            <a:br>
              <a:rPr lang="en-GB" sz="2400" dirty="0">
                <a:solidFill>
                  <a:srgbClr val="562214"/>
                </a:solidFill>
              </a:rPr>
            </a:br>
            <a:br>
              <a:rPr lang="en-GB" sz="2400" dirty="0">
                <a:solidFill>
                  <a:srgbClr val="562214"/>
                </a:solidFill>
              </a:rPr>
            </a:br>
            <a:r>
              <a:rPr lang="en-GB" sz="2400" dirty="0">
                <a:solidFill>
                  <a:srgbClr val="00B050"/>
                </a:solidFill>
              </a:rPr>
              <a:t>PRÉSENTATION DU </a:t>
            </a:r>
            <a:r>
              <a:rPr lang="en-GB" sz="2400" dirty="0">
                <a:solidFill>
                  <a:srgbClr val="FF6600"/>
                </a:solidFill>
              </a:rPr>
              <a:t>COMITÉ </a:t>
            </a:r>
            <a:r>
              <a:rPr lang="en-GB" sz="2400" u="sng" dirty="0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FINANCIER</a:t>
            </a:r>
            <a:r>
              <a:rPr lang="en-GB" sz="2400" dirty="0">
                <a:solidFill>
                  <a:srgbClr val="FF6600"/>
                </a:solidFill>
              </a:rPr>
              <a:t>(CF) : </a:t>
            </a:r>
            <a:r>
              <a:rPr lang="en-GB" sz="2400" dirty="0">
                <a:solidFill>
                  <a:srgbClr val="0000FF"/>
                </a:solidFill>
              </a:rPr>
              <a:t> </a:t>
            </a:r>
            <a:br>
              <a:rPr lang="en-GB" sz="2400" dirty="0">
                <a:solidFill>
                  <a:srgbClr val="0000FF"/>
                </a:solidFill>
              </a:rPr>
            </a:br>
            <a:r>
              <a:rPr lang="en-GB" sz="2400" dirty="0">
                <a:solidFill>
                  <a:srgbClr val="0000FF"/>
                </a:solidFill>
              </a:rPr>
              <a:t>1</a:t>
            </a:r>
            <a:r>
              <a:rPr lang="en-GB" sz="2400" baseline="30000" dirty="0">
                <a:solidFill>
                  <a:srgbClr val="0000FF"/>
                </a:solidFill>
              </a:rPr>
              <a:t>ST</a:t>
            </a:r>
            <a:r>
              <a:rPr lang="en-GB" sz="2400" dirty="0">
                <a:solidFill>
                  <a:srgbClr val="0000FF"/>
                </a:solidFill>
              </a:rPr>
              <a:t> SESSION BUDGÉTAIRE DES DIRECTEURS GÉNÉRAUX DES MEMBRES DU OMD-AOC </a:t>
            </a:r>
            <a:r>
              <a:rPr lang="en-GB" sz="2400" dirty="0">
                <a:solidFill>
                  <a:srgbClr val="FF6600"/>
                </a:solidFill>
              </a:rPr>
              <a:t>: </a:t>
            </a:r>
            <a:r>
              <a:rPr lang="en-GB" sz="2400" dirty="0">
                <a:solidFill>
                  <a:srgbClr val="00B050"/>
                </a:solidFill>
              </a:rPr>
              <a:t>RÉUNION VIRTUELLE 02.12.2021</a:t>
            </a:r>
            <a:br>
              <a:rPr lang="en-GB" sz="2000" dirty="0">
                <a:solidFill>
                  <a:srgbClr val="FF6600"/>
                </a:solidFill>
              </a:rPr>
            </a:br>
            <a:endParaRPr sz="2000" dirty="0">
              <a:solidFill>
                <a:srgbClr val="0000FF"/>
              </a:solidFill>
            </a:endParaRPr>
          </a:p>
        </p:txBody>
      </p:sp>
      <p:sp>
        <p:nvSpPr>
          <p:cNvPr id="113" name="Google Shape;113;p2"/>
          <p:cNvSpPr txBox="1">
            <a:spLocks noGrp="1"/>
          </p:cNvSpPr>
          <p:nvPr>
            <p:ph type="subTitle" idx="1"/>
          </p:nvPr>
        </p:nvSpPr>
        <p:spPr>
          <a:xfrm>
            <a:off x="0" y="2514600"/>
            <a:ext cx="9144000" cy="407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 fontScale="25000" lnSpcReduction="20000"/>
          </a:bodyPr>
          <a:lstStyle/>
          <a:p>
            <a:pPr marL="27432" lvl="0" indent="0" algn="ctr" rtl="0">
              <a:spcBef>
                <a:spcPts val="0"/>
              </a:spcBef>
              <a:spcAft>
                <a:spcPts val="0"/>
              </a:spcAft>
              <a:buSzPct val="80000"/>
              <a:buFont typeface="Noto Sans Symbols"/>
              <a:buNone/>
            </a:pPr>
            <a:endParaRPr sz="3200" b="1" dirty="0">
              <a:solidFill>
                <a:schemeClr val="hlink"/>
              </a:solidFill>
            </a:endParaRPr>
          </a:p>
          <a:p>
            <a:pPr marL="27432" lvl="0" indent="0" algn="ctr" rtl="0">
              <a:spcBef>
                <a:spcPts val="600"/>
              </a:spcBef>
              <a:spcAft>
                <a:spcPts val="0"/>
              </a:spcAft>
              <a:buSzPct val="80000"/>
              <a:buFont typeface="Noto Sans Symbols"/>
              <a:buNone/>
            </a:pPr>
            <a:endParaRPr sz="3200" b="1" dirty="0"/>
          </a:p>
          <a:p>
            <a:pPr marL="27432" lvl="0" indent="0" algn="ctr" rtl="0">
              <a:spcBef>
                <a:spcPts val="600"/>
              </a:spcBef>
              <a:spcAft>
                <a:spcPts val="0"/>
              </a:spcAft>
              <a:buSzPct val="80000"/>
              <a:buFont typeface="Noto Sans Symbols"/>
              <a:buNone/>
            </a:pPr>
            <a:r>
              <a:rPr lang="en-GB" sz="14000" b="1" dirty="0">
                <a:solidFill>
                  <a:srgbClr val="0000FF"/>
                </a:solidFill>
              </a:rPr>
              <a:t>CONTRIBUTIONS ET ÉTAT DES ARRIÉRÉS</a:t>
            </a:r>
            <a:endParaRPr dirty="0"/>
          </a:p>
          <a:p>
            <a:pPr marL="27432" lvl="0" indent="0" algn="ctr" rtl="0">
              <a:spcBef>
                <a:spcPts val="600"/>
              </a:spcBef>
              <a:spcAft>
                <a:spcPts val="0"/>
              </a:spcAft>
              <a:buSzPct val="80000"/>
              <a:buFont typeface="Noto Sans Symbols"/>
              <a:buNone/>
            </a:pPr>
            <a:r>
              <a:rPr lang="en-GB" sz="14000" b="1" dirty="0">
                <a:solidFill>
                  <a:srgbClr val="0000FF"/>
                </a:solidFill>
              </a:rPr>
              <a:t>&amp; BUDGET RÉGIONAL 2022</a:t>
            </a:r>
            <a:endParaRPr dirty="0"/>
          </a:p>
          <a:p>
            <a:pPr marL="27432" lvl="0" indent="0" algn="ctr" rtl="0">
              <a:spcBef>
                <a:spcPts val="600"/>
              </a:spcBef>
              <a:spcAft>
                <a:spcPts val="0"/>
              </a:spcAft>
              <a:buSzPct val="80000"/>
              <a:buFont typeface="Noto Sans Symbols"/>
              <a:buNone/>
            </a:pPr>
            <a:endParaRPr sz="10000" b="1" dirty="0">
              <a:solidFill>
                <a:schemeClr val="dk1"/>
              </a:solidFill>
            </a:endParaRPr>
          </a:p>
          <a:p>
            <a:pPr marL="27432" lvl="0" indent="0" algn="ctr" rtl="0">
              <a:spcBef>
                <a:spcPts val="600"/>
              </a:spcBef>
              <a:spcAft>
                <a:spcPts val="0"/>
              </a:spcAft>
              <a:buSzPct val="80000"/>
              <a:buFont typeface="Noto Sans Symbols"/>
              <a:buNone/>
            </a:pPr>
            <a:r>
              <a:rPr lang="en-GB" sz="10000" b="1" dirty="0" err="1">
                <a:solidFill>
                  <a:schemeClr val="dk1"/>
                </a:solidFill>
              </a:rPr>
              <a:t>Présenté</a:t>
            </a:r>
            <a:r>
              <a:rPr lang="en-GB" sz="10000" b="1" dirty="0">
                <a:solidFill>
                  <a:schemeClr val="dk1"/>
                </a:solidFill>
              </a:rPr>
              <a:t> par :</a:t>
            </a:r>
            <a:endParaRPr dirty="0"/>
          </a:p>
          <a:p>
            <a:pPr marL="27432" lvl="0" indent="0" algn="ctr" rtl="0">
              <a:spcBef>
                <a:spcPts val="600"/>
              </a:spcBef>
              <a:spcAft>
                <a:spcPts val="0"/>
              </a:spcAft>
              <a:buSzPct val="80000"/>
              <a:buFont typeface="Noto Sans Symbols"/>
              <a:buNone/>
            </a:pPr>
            <a:endParaRPr sz="10000" b="1" dirty="0">
              <a:solidFill>
                <a:schemeClr val="dk1"/>
              </a:solidFill>
            </a:endParaRPr>
          </a:p>
          <a:p>
            <a:pPr marL="27432" lvl="0" indent="0" algn="ctr" rtl="0">
              <a:spcBef>
                <a:spcPts val="600"/>
              </a:spcBef>
              <a:spcAft>
                <a:spcPts val="0"/>
              </a:spcAft>
              <a:buSzPct val="80000"/>
              <a:buFont typeface="Noto Sans Symbols"/>
              <a:buNone/>
            </a:pPr>
            <a:r>
              <a:rPr lang="en-GB" sz="10000" b="1" dirty="0" err="1">
                <a:solidFill>
                  <a:srgbClr val="00B050"/>
                </a:solidFill>
              </a:rPr>
              <a:t>Alhajie</a:t>
            </a:r>
            <a:r>
              <a:rPr lang="en-GB" sz="10000" b="1" dirty="0">
                <a:solidFill>
                  <a:srgbClr val="00B050"/>
                </a:solidFill>
              </a:rPr>
              <a:t> </a:t>
            </a:r>
            <a:r>
              <a:rPr lang="en-GB" sz="10000" b="1" dirty="0" err="1">
                <a:solidFill>
                  <a:srgbClr val="00B050"/>
                </a:solidFill>
              </a:rPr>
              <a:t>Saihou</a:t>
            </a:r>
            <a:r>
              <a:rPr lang="en-GB" sz="10000" b="1" dirty="0">
                <a:solidFill>
                  <a:srgbClr val="00B050"/>
                </a:solidFill>
              </a:rPr>
              <a:t> Denton, MSc, FCCA, FMAAT </a:t>
            </a:r>
            <a:r>
              <a:rPr lang="en-GB" sz="10000" b="1" dirty="0">
                <a:solidFill>
                  <a:srgbClr val="0000FF"/>
                </a:solidFill>
              </a:rPr>
              <a:t>(</a:t>
            </a:r>
            <a:r>
              <a:rPr lang="en-GB" sz="10000" b="1" dirty="0" err="1">
                <a:solidFill>
                  <a:srgbClr val="0000FF"/>
                </a:solidFill>
              </a:rPr>
              <a:t>Gambie</a:t>
            </a:r>
            <a:r>
              <a:rPr lang="en-GB" sz="10000" b="1" dirty="0">
                <a:solidFill>
                  <a:srgbClr val="0000FF"/>
                </a:solidFill>
              </a:rPr>
              <a:t>) </a:t>
            </a:r>
            <a:r>
              <a:rPr lang="en-GB" sz="10000" b="1" dirty="0">
                <a:solidFill>
                  <a:schemeClr val="dk1"/>
                </a:solidFill>
              </a:rPr>
              <a:t>Directeur des finances et de la </a:t>
            </a:r>
            <a:r>
              <a:rPr lang="en-GB" sz="10000" b="1" dirty="0" err="1">
                <a:solidFill>
                  <a:schemeClr val="dk1"/>
                </a:solidFill>
              </a:rPr>
              <a:t>comptabilité</a:t>
            </a:r>
            <a:endParaRPr sz="9200" b="1" dirty="0"/>
          </a:p>
          <a:p>
            <a:pPr marL="27432" lvl="0" indent="0" algn="ctr" rtl="0">
              <a:spcBef>
                <a:spcPts val="600"/>
              </a:spcBef>
              <a:spcAft>
                <a:spcPts val="0"/>
              </a:spcAft>
              <a:buSzPct val="80000"/>
              <a:buFont typeface="Noto Sans Symbols"/>
              <a:buNone/>
            </a:pPr>
            <a:r>
              <a:rPr lang="en-GB" sz="9200" b="1" dirty="0" err="1">
                <a:solidFill>
                  <a:srgbClr val="0000FF"/>
                </a:solidFill>
              </a:rPr>
              <a:t>Présidente</a:t>
            </a:r>
            <a:r>
              <a:rPr lang="en-GB" sz="9200" b="1" dirty="0">
                <a:solidFill>
                  <a:srgbClr val="0000FF"/>
                </a:solidFill>
              </a:rPr>
              <a:t> de la commission des finances</a:t>
            </a:r>
            <a:endParaRPr dirty="0"/>
          </a:p>
        </p:txBody>
      </p:sp>
      <p:sp>
        <p:nvSpPr>
          <p:cNvPr id="114" name="Google Shape;114;p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cxnSp>
        <p:nvCxnSpPr>
          <p:cNvPr id="115" name="Google Shape;115;p2"/>
          <p:cNvCxnSpPr/>
          <p:nvPr/>
        </p:nvCxnSpPr>
        <p:spPr>
          <a:xfrm>
            <a:off x="228600" y="2590800"/>
            <a:ext cx="8305800" cy="0"/>
          </a:xfrm>
          <a:prstGeom prst="straightConnector1">
            <a:avLst/>
          </a:prstGeom>
          <a:noFill/>
          <a:ln w="1905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209" name="Google Shape;209;p1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1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1"/>
          <p:cNvSpPr txBox="1"/>
          <p:nvPr/>
        </p:nvSpPr>
        <p:spPr>
          <a:xfrm>
            <a:off x="304800" y="427038"/>
            <a:ext cx="891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COMPARAISON BUDGÉTAIRE : PAR CATÉGORIE DE DÉPENSES</a:t>
            </a:r>
            <a:endParaRPr sz="2800" b="1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2" name="Google Shape;212;p11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3" name="Google Shape;213;p11"/>
          <p:cNvGraphicFramePr/>
          <p:nvPr/>
        </p:nvGraphicFramePr>
        <p:xfrm>
          <a:off x="990600" y="533400"/>
          <a:ext cx="81026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102600" imgH="6019800" progId="Excel.Sheet.12">
                  <p:embed/>
                </p:oleObj>
              </mc:Choice>
              <mc:Fallback>
                <p:oleObj r:id="rId3" imgW="8102600" imgH="6019800" progId="Excel.Sheet.12">
                  <p:embed/>
                  <p:pic>
                    <p:nvPicPr>
                      <p:cNvPr id="213" name="Google Shape;213;p11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990600" y="533400"/>
                        <a:ext cx="810260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221" name="Google Shape;221;p1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2"/>
          <p:cNvSpPr txBox="1"/>
          <p:nvPr/>
        </p:nvSpPr>
        <p:spPr>
          <a:xfrm>
            <a:off x="0" y="4572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sng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APERÇU DU BUDGET</a:t>
            </a:r>
            <a:endParaRPr sz="3600" b="1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4" name="Google Shape;224;p12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5" name="Google Shape;225;p12"/>
          <p:cNvGraphicFramePr/>
          <p:nvPr/>
        </p:nvGraphicFramePr>
        <p:xfrm>
          <a:off x="990600" y="609600"/>
          <a:ext cx="8080375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80375" imgH="5943600" progId="Excel.Sheet.12">
                  <p:embed/>
                </p:oleObj>
              </mc:Choice>
              <mc:Fallback>
                <p:oleObj r:id="rId3" imgW="8080375" imgH="5943600" progId="Excel.Sheet.12">
                  <p:embed/>
                  <p:pic>
                    <p:nvPicPr>
                      <p:cNvPr id="225" name="Google Shape;225;p12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990600" y="609600"/>
                        <a:ext cx="8080375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233" name="Google Shape;233;p1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3"/>
          <p:cNvSpPr txBox="1"/>
          <p:nvPr/>
        </p:nvSpPr>
        <p:spPr>
          <a:xfrm>
            <a:off x="0" y="4572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sng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APERÇU DU BUDGET</a:t>
            </a:r>
            <a:endParaRPr sz="3600" b="1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6" name="Google Shape;236;p13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7" name="Google Shape;237;p13"/>
          <p:cNvGraphicFramePr/>
          <p:nvPr/>
        </p:nvGraphicFramePr>
        <p:xfrm>
          <a:off x="1063625" y="685800"/>
          <a:ext cx="7927975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927975" imgH="5791200" progId="Excel.Sheet.12">
                  <p:embed/>
                </p:oleObj>
              </mc:Choice>
              <mc:Fallback>
                <p:oleObj r:id="rId3" imgW="7927975" imgH="5791200" progId="Excel.Sheet.12">
                  <p:embed/>
                  <p:pic>
                    <p:nvPicPr>
                      <p:cNvPr id="237" name="Google Shape;237;p13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3625" y="685800"/>
                        <a:ext cx="7927975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245" name="Google Shape;245;p14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4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4"/>
          <p:cNvSpPr txBox="1"/>
          <p:nvPr/>
        </p:nvSpPr>
        <p:spPr>
          <a:xfrm>
            <a:off x="149225" y="228600"/>
            <a:ext cx="891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BUDGET RÉGIONAL 2022 : RÉCAPITULATION</a:t>
            </a:r>
            <a:endParaRPr sz="2800" b="1" u="sng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8" name="Google Shape;248;p14"/>
          <p:cNvSpPr/>
          <p:nvPr/>
        </p:nvSpPr>
        <p:spPr>
          <a:xfrm>
            <a:off x="931862" y="873083"/>
            <a:ext cx="8212138" cy="5670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 dirty="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DIGNES D'INTÉRÊT :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budget de 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542 147 euros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supérieur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63 % 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 budget de </a:t>
            </a:r>
            <a:r>
              <a:rPr lang="en-GB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2021.</a:t>
            </a:r>
            <a:endParaRPr sz="2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cotisations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membres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elles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sont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versées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dans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leur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intégralité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(230 000 euros), 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financeront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42 % 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 budget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proposé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Cela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signifie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le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déficit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financement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 58 % 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doit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couvert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par les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réserves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et/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d'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autres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sources.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Solde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bancaire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 30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novembre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2021 = 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501 420 euros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 budget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tout à fait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inabordable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!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Taux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d'exécution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du budget 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les 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dernières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périodes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47%, 58%, 43% &amp; 65%.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Surbudgétisation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sous-performance?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nécessaire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revoir et de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réviser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budget pour le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ramener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à un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niveau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inférieur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acceptable et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abordable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256" name="Google Shape;256;p15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5"/>
          <p:cNvSpPr txBox="1"/>
          <p:nvPr/>
        </p:nvSpPr>
        <p:spPr>
          <a:xfrm>
            <a:off x="-77788" y="0"/>
            <a:ext cx="9299576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	RECOMMANDATIONS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5"/>
          <p:cNvSpPr/>
          <p:nvPr/>
        </p:nvSpPr>
        <p:spPr>
          <a:xfrm>
            <a:off x="947738" y="296863"/>
            <a:ext cx="8229600" cy="618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5"/>
          <p:cNvSpPr txBox="1"/>
          <p:nvPr/>
        </p:nvSpPr>
        <p:spPr>
          <a:xfrm>
            <a:off x="1023938" y="398463"/>
            <a:ext cx="8077200" cy="62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LES STRUCTURES RÉGIONALES DOIVENT ENVOYER LES BUDGETS AU MOINS 1 MOIS AVANT LA RÉUNION DE LA COMMISSION DES FINANCES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LES STRUCTURES DOIVENT ENVOYER LES JUSTIFICATIFS DE DÉPENSES DANS LES DEUX SEMAINES SUIVANT LA FIN DE L'ACTIVITÉ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Budget 2022 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⮚"/>
            </a:pP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Différer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VALIDATION / APPROBATION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 budget</a:t>
            </a:r>
            <a:endParaRPr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⮚"/>
            </a:pP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 vice-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présidente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doit organiser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réunion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la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commission des finances et des structures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régionales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réviser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budget.</a:t>
            </a:r>
            <a:endParaRPr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⮚"/>
            </a:pP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comité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des finances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présente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budget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révisé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aux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DG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examen et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approbation.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"/>
          <p:cNvSpPr txBox="1">
            <a:spLocks noGrp="1"/>
          </p:cNvSpPr>
          <p:nvPr>
            <p:ph type="ctrTitle"/>
          </p:nvPr>
        </p:nvSpPr>
        <p:spPr>
          <a:xfrm>
            <a:off x="0" y="152400"/>
            <a:ext cx="9144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b="1">
                <a:solidFill>
                  <a:srgbClr val="562214"/>
                </a:solidFill>
              </a:rPr>
              <a:t>PARTIE 3</a:t>
            </a:r>
            <a:br>
              <a:rPr lang="en-GB" sz="4000">
                <a:solidFill>
                  <a:srgbClr val="562214"/>
                </a:solidFill>
              </a:rPr>
            </a:br>
            <a:br>
              <a:rPr lang="en-GB" sz="4000">
                <a:solidFill>
                  <a:srgbClr val="562214"/>
                </a:solidFill>
              </a:rPr>
            </a:br>
            <a:br>
              <a:rPr lang="en-GB" sz="4000">
                <a:solidFill>
                  <a:srgbClr val="562214"/>
                </a:solidFill>
              </a:rPr>
            </a:br>
            <a:r>
              <a:rPr lang="en-GB" sz="3900" b="1">
                <a:solidFill>
                  <a:srgbClr val="FF6600"/>
                </a:solidFill>
              </a:rPr>
              <a:t>BUDGET RÉGIONAL</a:t>
            </a:r>
            <a:br>
              <a:rPr lang="en-GB" sz="3900" b="1">
                <a:solidFill>
                  <a:srgbClr val="FF6600"/>
                </a:solidFill>
              </a:rPr>
            </a:br>
            <a:r>
              <a:rPr lang="en-GB" sz="3900" b="1">
                <a:solidFill>
                  <a:srgbClr val="FF6600"/>
                </a:solidFill>
              </a:rPr>
              <a:t>2022 </a:t>
            </a:r>
            <a:r>
              <a:rPr lang="en-GB" sz="3900" b="1">
                <a:solidFill>
                  <a:srgbClr val="0000FF"/>
                </a:solidFill>
              </a:rPr>
              <a:t>(RÉVISÉ)</a:t>
            </a:r>
            <a:br>
              <a:rPr lang="en-GB" sz="3200" b="1">
                <a:solidFill>
                  <a:srgbClr val="FF6600"/>
                </a:solidFill>
              </a:rPr>
            </a:br>
            <a:endParaRPr sz="3200" b="1">
              <a:solidFill>
                <a:srgbClr val="0000FF"/>
              </a:solidFill>
            </a:endParaRPr>
          </a:p>
        </p:txBody>
      </p:sp>
      <p:sp>
        <p:nvSpPr>
          <p:cNvPr id="267" name="Google Shape;267;p1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275" name="Google Shape;275;p1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7"/>
          <p:cNvSpPr txBox="1"/>
          <p:nvPr/>
        </p:nvSpPr>
        <p:spPr>
          <a:xfrm>
            <a:off x="76200" y="68263"/>
            <a:ext cx="92995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       BUDGET RÉGIONAL 2022 : </a:t>
            </a:r>
            <a:r>
              <a:rPr lang="en-GB" sz="3000" b="1" u="sng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Contexte</a:t>
            </a:r>
            <a:endParaRPr sz="3600" b="1" u="sng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8" name="Google Shape;278;p17"/>
          <p:cNvSpPr/>
          <p:nvPr/>
        </p:nvSpPr>
        <p:spPr>
          <a:xfrm>
            <a:off x="990600" y="433388"/>
            <a:ext cx="8153400" cy="612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Comité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présente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 budget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régional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pour la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période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allant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 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1er</a:t>
            </a:r>
            <a:r>
              <a:rPr lang="en-GB" sz="1800" b="1" baseline="30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 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janvier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au 31</a:t>
            </a:r>
            <a:r>
              <a:rPr lang="en-GB" sz="1800" b="1" baseline="30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décembre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2022.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✔"/>
            </a:pP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budgets des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différentes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structures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régionales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préparés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consolidés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pour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l'année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None/>
            </a:pPr>
            <a:endParaRPr sz="1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None/>
            </a:pPr>
            <a:r>
              <a:rPr lang="en-GB" sz="1800" b="1" u="sng" dirty="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LES STRUCTURES RÉGIONALES :</a:t>
            </a:r>
            <a:endParaRPr sz="1800" b="1" u="sng" dirty="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GB" sz="24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GB" sz="2400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existe</a:t>
            </a:r>
            <a:r>
              <a:rPr lang="en-GB" sz="24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six </a:t>
            </a:r>
            <a:r>
              <a:rPr lang="en-GB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(6) </a:t>
            </a:r>
            <a:r>
              <a:rPr lang="en-GB" sz="24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structures </a:t>
            </a:r>
            <a:r>
              <a:rPr lang="en-GB" sz="2400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régionales</a:t>
            </a:r>
            <a:r>
              <a:rPr lang="en-GB" sz="24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dans le cadre de </a:t>
            </a:r>
            <a:r>
              <a:rPr lang="en-GB" sz="2400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l'OMD</a:t>
            </a:r>
            <a:r>
              <a:rPr lang="en-GB" sz="24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- AOC, à savoir</a:t>
            </a:r>
            <a:endParaRPr sz="1200" dirty="0"/>
          </a:p>
          <a:p>
            <a:pPr marL="0" marR="0" lvl="0" indent="-1219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⚫"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Centre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régional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formation (CRF) - Ouagadougou ;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19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⚫"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Centre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régional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formation (CRF) - Abuja ;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19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⚫"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Centre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régional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formation (CRF) - Brazzaville ;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121920">
              <a:spcBef>
                <a:spcPts val="600"/>
              </a:spcBef>
              <a:buClr>
                <a:schemeClr val="accent1"/>
              </a:buClr>
              <a:buSzPts val="1920"/>
              <a:buFont typeface="Noto Sans Symbols"/>
              <a:buChar char="⚫"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Bureau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régional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pour le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renforcement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capacités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>
                <a:solidFill>
                  <a:schemeClr val="dk1"/>
                </a:solidFill>
              </a:rPr>
              <a:t>(BRRC) 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Abidjan ;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19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⚫"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fr-F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Bureau régional de liaison chargé du renseignement 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(BRLR) - Dakar (Afrique de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l'Ouest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;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19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⚫"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Bureau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régional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renseignement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de liaison (BRLR) - Douala (Afrique centrale).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286" name="Google Shape;286;p1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8"/>
          <p:cNvSpPr txBox="1"/>
          <p:nvPr/>
        </p:nvSpPr>
        <p:spPr>
          <a:xfrm>
            <a:off x="-304800" y="68263"/>
            <a:ext cx="9259888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	BUDGET RÉGIONAL 2022 : </a:t>
            </a:r>
            <a:r>
              <a:rPr lang="en-GB" sz="3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Contexte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/>
          <p:nvPr/>
        </p:nvSpPr>
        <p:spPr>
          <a:xfrm>
            <a:off x="990600" y="433388"/>
            <a:ext cx="8153400" cy="604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commission des finances</a:t>
            </a: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collaboration avec les 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structures </a:t>
            </a:r>
            <a:r>
              <a:rPr lang="en-GB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régionales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le 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bureau de la vice-</a:t>
            </a:r>
            <a:r>
              <a:rPr lang="en-GB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présidence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GB" sz="18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préparé</a:t>
            </a:r>
            <a:r>
              <a:rPr lang="en-GB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budget : </a:t>
            </a:r>
            <a:endParaRPr sz="11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en-GB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activités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pertinentes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</a:t>
            </a: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organisées</a:t>
            </a: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 les </a:t>
            </a:r>
            <a:r>
              <a:rPr lang="en-GB" sz="1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structures </a:t>
            </a:r>
            <a:r>
              <a:rPr lang="en-GB" sz="1800" b="1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régionales</a:t>
            </a:r>
            <a:r>
              <a:rPr lang="en-GB" sz="1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Char char="•"/>
            </a:pP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 nouveau </a:t>
            </a:r>
            <a:r>
              <a:rPr lang="en-GB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chapitre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GB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ajouté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 budget pour les missions de travail des commissions de </a:t>
            </a:r>
            <a:r>
              <a:rPr lang="en-GB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</a:t>
            </a:r>
            <a:r>
              <a:rPr lang="en-GB" sz="1800" b="1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audit</a:t>
            </a:r>
            <a:r>
              <a:rPr lang="en-GB" sz="1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des </a:t>
            </a:r>
            <a:r>
              <a:rPr lang="en-GB" sz="1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finances</a:t>
            </a: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 </a:t>
            </a:r>
            <a:r>
              <a:rPr lang="en-GB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cette</a:t>
            </a:r>
            <a:r>
              <a:rPr lang="en-GB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optique</a:t>
            </a:r>
            <a:r>
              <a:rPr lang="en-GB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les </a:t>
            </a:r>
            <a:r>
              <a:rPr lang="en-GB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éléments</a:t>
            </a:r>
            <a:r>
              <a:rPr lang="en-GB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suivants</a:t>
            </a:r>
            <a:r>
              <a:rPr lang="en-GB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</a:t>
            </a:r>
            <a:r>
              <a:rPr lang="en-GB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ajoutés</a:t>
            </a:r>
            <a:r>
              <a:rPr lang="en-GB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DG'S TO CONSIDER APPROVAL </a:t>
            </a:r>
            <a:r>
              <a:rPr lang="en-GB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GB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en-GB" sz="16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chapitre</a:t>
            </a:r>
            <a:r>
              <a:rPr lang="en-GB" sz="16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les </a:t>
            </a:r>
            <a:r>
              <a:rPr lang="en-GB" sz="16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codes </a:t>
            </a:r>
            <a:r>
              <a:rPr lang="en-GB" sz="16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budgétaires</a:t>
            </a:r>
            <a:r>
              <a:rPr lang="en-GB" sz="16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sont</a:t>
            </a:r>
            <a:r>
              <a:rPr lang="en-GB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GB" sz="16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suivants</a:t>
            </a:r>
            <a:r>
              <a:rPr lang="en-GB" sz="16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GB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Approbation des DG </a:t>
            </a:r>
            <a:r>
              <a:rPr lang="en-GB" sz="16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requise</a:t>
            </a:r>
            <a:endParaRPr sz="1100" dirty="0"/>
          </a:p>
        </p:txBody>
      </p:sp>
      <p:graphicFrame>
        <p:nvGraphicFramePr>
          <p:cNvPr id="289" name="Google Shape;289;p18"/>
          <p:cNvGraphicFramePr/>
          <p:nvPr/>
        </p:nvGraphicFramePr>
        <p:xfrm>
          <a:off x="1066800" y="3505200"/>
          <a:ext cx="8004175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4175" imgH="2800350" progId="Excel.Sheet.12">
                  <p:embed/>
                </p:oleObj>
              </mc:Choice>
              <mc:Fallback>
                <p:oleObj r:id="rId3" imgW="8004175" imgH="2800350" progId="Excel.Sheet.12">
                  <p:embed/>
                  <p:pic>
                    <p:nvPicPr>
                      <p:cNvPr id="289" name="Google Shape;289;p18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6800" y="3505200"/>
                        <a:ext cx="8004175" cy="280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297" name="Google Shape;297;p1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9"/>
          <p:cNvSpPr txBox="1"/>
          <p:nvPr/>
        </p:nvSpPr>
        <p:spPr>
          <a:xfrm>
            <a:off x="0" y="228600"/>
            <a:ext cx="904716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	BUDGET RÉGIONAL 2022 : </a:t>
            </a:r>
            <a:r>
              <a:rPr lang="en-GB" sz="3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HYPOTHÈSES</a:t>
            </a:r>
            <a:endParaRPr sz="3000" b="1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9" name="Google Shape;299;p19"/>
          <p:cNvSpPr/>
          <p:nvPr/>
        </p:nvSpPr>
        <p:spPr>
          <a:xfrm>
            <a:off x="1066800" y="633413"/>
            <a:ext cx="8077200" cy="591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commission des finances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ainsi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les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chefs des structures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régionales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le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bureau de la vice-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présidence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sont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réunis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virtuellement</a:t>
            </a:r>
            <a:r>
              <a:rPr lang="en-GB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décembre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2021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1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Lors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révision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de la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finalisation 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 </a:t>
            </a:r>
            <a:r>
              <a:rPr lang="en-GB" sz="2000" b="1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projet</a:t>
            </a:r>
            <a:r>
              <a:rPr lang="en-GB" sz="20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budget 2022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certaines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hypothèses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clés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formulées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 sz="2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u="sng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HYPOTHÈSES :</a:t>
            </a:r>
            <a:endParaRPr sz="2000" b="1" u="sng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8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Noto Sans Symbols"/>
              <a:buChar char="✔"/>
            </a:pP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DG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approuveront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en-GB" sz="2000" b="1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principales</a:t>
            </a:r>
            <a:r>
              <a:rPr lang="en-GB" sz="20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activités</a:t>
            </a:r>
            <a:r>
              <a:rPr lang="en-GB" sz="20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opérationnelles</a:t>
            </a:r>
            <a:r>
              <a:rPr lang="en-GB" sz="20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structures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régionales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2021.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Noto Sans Symbols"/>
              <a:buNone/>
            </a:pPr>
            <a:endParaRPr sz="2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8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Noto Sans Symbols"/>
              <a:buChar char="✔"/>
            </a:pP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DG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approuveront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en-GB" sz="20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missions de travail </a:t>
            </a:r>
            <a:r>
              <a:rPr lang="en-GB" sz="2000" b="1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annuelles</a:t>
            </a:r>
            <a:r>
              <a:rPr lang="en-GB" sz="20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comités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d'audit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des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finances</a:t>
            </a:r>
            <a:r>
              <a:rPr lang="en-GB" sz="20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b="1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conformément</a:t>
            </a:r>
            <a:r>
              <a:rPr lang="en-GB" sz="20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GB" sz="2000" b="1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leur</a:t>
            </a:r>
            <a:r>
              <a:rPr lang="en-GB" sz="20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mandat</a:t>
            </a:r>
            <a:r>
              <a:rPr lang="en-GB" sz="20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Noto Sans Symbols"/>
              <a:buNone/>
            </a:pPr>
            <a:endParaRPr sz="2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8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Noto Sans Symbols"/>
              <a:buChar char="✔"/>
            </a:pP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réunions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face à face (AOC)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budgétisées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: les </a:t>
            </a:r>
            <a:r>
              <a:rPr lang="en-GB" sz="2000" b="1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coûts</a:t>
            </a:r>
            <a:r>
              <a:rPr lang="en-GB" sz="20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sont</a:t>
            </a:r>
            <a:r>
              <a:rPr lang="en-GB" sz="20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inclus</a:t>
            </a:r>
            <a:r>
              <a:rPr lang="en-GB" sz="20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dans le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budget de voyage : Les </a:t>
            </a:r>
            <a:r>
              <a:rPr lang="en-GB" sz="20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DG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doivent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DÉCIDER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8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Noto Sans Symbols"/>
              <a:buChar char="✔"/>
            </a:pP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réunions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Bruxelles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sont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également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budgétisées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: Les </a:t>
            </a:r>
            <a:r>
              <a:rPr lang="en-GB" sz="20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DG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doivent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DÉCIDER</a:t>
            </a:r>
            <a:endParaRPr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307" name="Google Shape;307;p20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0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0"/>
          <p:cNvSpPr txBox="1"/>
          <p:nvPr/>
        </p:nvSpPr>
        <p:spPr>
          <a:xfrm>
            <a:off x="149225" y="228600"/>
            <a:ext cx="891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BUDGET RÉGIONAL 2022</a:t>
            </a: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0" name="Google Shape;310;p20"/>
          <p:cNvSpPr/>
          <p:nvPr/>
        </p:nvSpPr>
        <p:spPr>
          <a:xfrm>
            <a:off x="1066800" y="693738"/>
            <a:ext cx="8212138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FAITS MARQUANTS :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en-GB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fonds de réserve 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15 000 euros 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 mis à la disposition du </a:t>
            </a: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bureau de la vice-présidence 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faire face aux </a:t>
            </a:r>
            <a:r>
              <a:rPr lang="en-GB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dépenses 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urgentes </a:t>
            </a:r>
            <a:r>
              <a:rPr lang="en-GB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et imprévues.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frais de gestion et d'administration des 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différentes </a:t>
            </a: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structures régionales 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sont principalement </a:t>
            </a: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supportés 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 les </a:t>
            </a:r>
            <a:r>
              <a:rPr lang="en-GB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administrations hôtes.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</a:t>
            </a: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objectif principal 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 budget est de financer les activités </a:t>
            </a: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plus pertinentes 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la région, conformément </a:t>
            </a: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 </a:t>
            </a:r>
            <a:r>
              <a:rPr lang="en-GB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plan stratégique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plan couvre les </a:t>
            </a: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domaines prioritaires 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 </a:t>
            </a: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renforcement des capacités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de la </a:t>
            </a: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sécurité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de la </a:t>
            </a:r>
            <a:r>
              <a:rPr lang="en-GB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facilitation du commerce</a:t>
            </a: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ainsi que d'autres fonctions régionales essentielles.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>
            <a:spLocks noGrp="1"/>
          </p:cNvSpPr>
          <p:nvPr>
            <p:ph type="ctrTitle"/>
          </p:nvPr>
        </p:nvSpPr>
        <p:spPr>
          <a:xfrm>
            <a:off x="0" y="152400"/>
            <a:ext cx="9144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b="1">
                <a:solidFill>
                  <a:srgbClr val="562214"/>
                </a:solidFill>
              </a:rPr>
              <a:t>PARTIE 1</a:t>
            </a:r>
            <a:br>
              <a:rPr lang="en-GB" sz="4000">
                <a:solidFill>
                  <a:srgbClr val="562214"/>
                </a:solidFill>
              </a:rPr>
            </a:br>
            <a:br>
              <a:rPr lang="en-GB" sz="4000">
                <a:solidFill>
                  <a:srgbClr val="562214"/>
                </a:solidFill>
              </a:rPr>
            </a:br>
            <a:br>
              <a:rPr lang="en-GB" sz="4000">
                <a:solidFill>
                  <a:srgbClr val="562214"/>
                </a:solidFill>
              </a:rPr>
            </a:br>
            <a:r>
              <a:rPr lang="en-GB" sz="3900" b="1">
                <a:solidFill>
                  <a:srgbClr val="FF6600"/>
                </a:solidFill>
              </a:rPr>
              <a:t>ÉTAT DES CONTRIBUTIONS :</a:t>
            </a:r>
            <a:br>
              <a:rPr lang="en-GB" sz="3900" b="1">
                <a:solidFill>
                  <a:srgbClr val="FF6600"/>
                </a:solidFill>
              </a:rPr>
            </a:br>
            <a:r>
              <a:rPr lang="en-GB" sz="3900" b="1">
                <a:solidFill>
                  <a:schemeClr val="dk1"/>
                </a:solidFill>
              </a:rPr>
              <a:t>basé sur</a:t>
            </a:r>
            <a:br>
              <a:rPr lang="en-GB" sz="3900" b="1">
                <a:solidFill>
                  <a:srgbClr val="FF6600"/>
                </a:solidFill>
              </a:rPr>
            </a:br>
            <a:r>
              <a:rPr lang="en-GB" sz="3900" b="1">
                <a:solidFill>
                  <a:srgbClr val="0000FF"/>
                </a:solidFill>
              </a:rPr>
              <a:t>COLLECTES JUSQU'AU 30 NOVEMBRE 2021</a:t>
            </a:r>
            <a:endParaRPr sz="3200" b="1">
              <a:solidFill>
                <a:srgbClr val="0000FF"/>
              </a:solidFill>
            </a:endParaRPr>
          </a:p>
        </p:txBody>
      </p:sp>
      <p:sp>
        <p:nvSpPr>
          <p:cNvPr id="123" name="Google Shape;123;p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318" name="Google Shape;318;p2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1"/>
          <p:cNvSpPr txBox="1"/>
          <p:nvPr/>
        </p:nvSpPr>
        <p:spPr>
          <a:xfrm>
            <a:off x="149225" y="228600"/>
            <a:ext cx="891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BUDGET RÉGIONAL 2022</a:t>
            </a: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0" name="Google Shape;320;p21"/>
          <p:cNvSpPr/>
          <p:nvPr/>
        </p:nvSpPr>
        <p:spPr>
          <a:xfrm>
            <a:off x="1066800" y="609600"/>
            <a:ext cx="7997825" cy="4106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u="sng" dirty="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FAITS MARQUANTS :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152400">
              <a:lnSpc>
                <a:spcPct val="80000"/>
              </a:lnSpc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000" b="1" dirty="0">
                <a:solidFill>
                  <a:srgbClr val="FF0000"/>
                </a:solidFill>
              </a:rPr>
              <a:t>BRLR-AO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budgétisé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35 000 euros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l'opération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CRIPHARM.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152400">
              <a:lnSpc>
                <a:spcPct val="80000"/>
              </a:lnSpc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000" b="1" dirty="0">
                <a:solidFill>
                  <a:srgbClr val="FF0000"/>
                </a:solidFill>
              </a:rPr>
              <a:t>BRLR-AC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budgétisé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35 000 euros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l'opération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ALAMBA,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précédemment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financée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 le </a:t>
            </a:r>
            <a:r>
              <a:rPr lang="en-GB" sz="20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Japon</a:t>
            </a:r>
            <a:r>
              <a:rPr lang="en-GB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réunions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régionales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(AOC),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étaient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nulles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2021,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ont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budgétisées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2022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GB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86 000 €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supposant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réunions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FACE TO FACE). 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réunions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hors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région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20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Bruxelles</a:t>
            </a:r>
            <a:r>
              <a:rPr lang="en-GB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étaient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nulles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2021,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ont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budgétisées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2022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68 000 €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supposant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réunions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FACE TO FACE). 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 CRF </a:t>
            </a:r>
            <a:r>
              <a:rPr lang="en-GB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(BRAZZAVILE, OUAGADOUGOU et ABUJA) </a:t>
            </a:r>
            <a:r>
              <a:rPr lang="en-GB" sz="20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ont</a:t>
            </a:r>
            <a:r>
              <a:rPr lang="en-GB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consolidé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leur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renforcement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capacités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régionales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qui se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tiendra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GB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BRAZZAVILE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75 000 €.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Comité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d'audit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et des finances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prévu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missions d'un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montant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de 12 600 euros.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328" name="Google Shape;328;p2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2"/>
          <p:cNvSpPr txBox="1"/>
          <p:nvPr/>
        </p:nvSpPr>
        <p:spPr>
          <a:xfrm>
            <a:off x="190500" y="76200"/>
            <a:ext cx="891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BUDGET RÉGIONAL 2022</a:t>
            </a: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1" name="Google Shape;331;p22"/>
          <p:cNvSpPr/>
          <p:nvPr/>
        </p:nvSpPr>
        <p:spPr>
          <a:xfrm>
            <a:off x="990600" y="612250"/>
            <a:ext cx="8212138" cy="575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u="sng" dirty="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FAITS MARQUANTS :</a:t>
            </a:r>
            <a:endParaRPr sz="2000" b="1" u="sng" dirty="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46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Noto Sans Symbols"/>
              <a:buChar char="✔"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budget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consolidé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dépenses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régionales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présenté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pour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approbation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s'élève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498 657 euros.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Noto Sans Symbols"/>
              <a:buNone/>
            </a:pPr>
            <a:endParaRPr sz="2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Cela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représente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augmentation 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50 % </a:t>
            </a:r>
            <a:r>
              <a:rPr lang="en-GB" sz="20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165 600 €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par rapport au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budget 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2021 de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333 057 €.</a:t>
            </a:r>
            <a:endParaRPr sz="2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budget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prévoit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financement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 le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biais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contributions 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 pays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membres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230 000 euros.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contributions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annuelles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couvrent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46% 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budget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nécessaire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résulterait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déficit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financement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54 %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soit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268 657 euros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représente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161 %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(165 600 euros)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plus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qu'en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réserves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 la Banque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actuellement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disponibles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pour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couvrir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écart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501, 420 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(30</a:t>
            </a:r>
            <a:r>
              <a:rPr lang="en-GB" sz="20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novembre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2021)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autre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GB" sz="2000" b="1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financement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partie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/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0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 budget </a:t>
            </a:r>
            <a:r>
              <a:rPr lang="en-GB" sz="2000" b="1" i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proposé</a:t>
            </a:r>
            <a:r>
              <a:rPr lang="en-GB" sz="20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GB" sz="20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détaillé</a:t>
            </a:r>
            <a:r>
              <a:rPr lang="en-GB" sz="20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comme</a:t>
            </a:r>
            <a:r>
              <a:rPr lang="en-GB" sz="20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suit (page </a:t>
            </a:r>
            <a:r>
              <a:rPr lang="en-GB" sz="2000" b="1" i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suivante</a:t>
            </a:r>
            <a:r>
              <a:rPr lang="en-GB" sz="20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 :</a:t>
            </a:r>
            <a:endParaRPr sz="2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339" name="Google Shape;339;p2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3"/>
          <p:cNvSpPr txBox="1"/>
          <p:nvPr/>
        </p:nvSpPr>
        <p:spPr>
          <a:xfrm>
            <a:off x="0" y="4572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sng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APERÇU DU BUDGET : RÉVISÉ</a:t>
            </a:r>
            <a:endParaRPr sz="3600" b="1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2" name="Google Shape;342;p23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3" name="Google Shape;343;p23"/>
          <p:cNvGraphicFramePr/>
          <p:nvPr/>
        </p:nvGraphicFramePr>
        <p:xfrm>
          <a:off x="1066800" y="685800"/>
          <a:ext cx="8004175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4175" imgH="5791200" progId="Excel.Sheet.12">
                  <p:embed/>
                </p:oleObj>
              </mc:Choice>
              <mc:Fallback>
                <p:oleObj r:id="rId3" imgW="8004175" imgH="5791200" progId="Excel.Sheet.12">
                  <p:embed/>
                  <p:pic>
                    <p:nvPicPr>
                      <p:cNvPr id="343" name="Google Shape;343;p23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6800" y="685800"/>
                        <a:ext cx="8004175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351" name="Google Shape;351;p24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4"/>
          <p:cNvSpPr txBox="1"/>
          <p:nvPr/>
        </p:nvSpPr>
        <p:spPr>
          <a:xfrm>
            <a:off x="0" y="381000"/>
            <a:ext cx="891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BUDGET : PAR CATÉGORIE DE DÉPENSES</a:t>
            </a:r>
            <a:endParaRPr sz="3000" b="1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3" name="Google Shape;353;p24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Noto Sans Symbols"/>
              <a:buNone/>
            </a:pPr>
            <a:endParaRPr sz="21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54" name="Google Shape;354;p24"/>
          <p:cNvGraphicFramePr/>
          <p:nvPr/>
        </p:nvGraphicFramePr>
        <p:xfrm>
          <a:off x="1066800" y="533400"/>
          <a:ext cx="8004175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4175" imgH="6019800" progId="Excel.Sheet.12">
                  <p:embed/>
                </p:oleObj>
              </mc:Choice>
              <mc:Fallback>
                <p:oleObj r:id="rId3" imgW="8004175" imgH="6019800" progId="Excel.Sheet.12">
                  <p:embed/>
                  <p:pic>
                    <p:nvPicPr>
                      <p:cNvPr id="354" name="Google Shape;354;p24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6800" y="533400"/>
                        <a:ext cx="8004175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362" name="Google Shape;362;p25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5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5"/>
          <p:cNvSpPr txBox="1"/>
          <p:nvPr/>
        </p:nvSpPr>
        <p:spPr>
          <a:xfrm>
            <a:off x="0" y="381000"/>
            <a:ext cx="891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u="sng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	BUDGET : PAR CATÉGORIE DE DÉPENSES</a:t>
            </a:r>
            <a:endParaRPr sz="2800" b="1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u="sng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5" name="Google Shape;365;p25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66" name="Google Shape;366;p25"/>
          <p:cNvGraphicFramePr/>
          <p:nvPr/>
        </p:nvGraphicFramePr>
        <p:xfrm>
          <a:off x="1066800" y="533400"/>
          <a:ext cx="8004175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4175" imgH="5943600" progId="Excel.Sheet.12">
                  <p:embed/>
                </p:oleObj>
              </mc:Choice>
              <mc:Fallback>
                <p:oleObj r:id="rId3" imgW="8004175" imgH="5943600" progId="Excel.Sheet.12">
                  <p:embed/>
                  <p:pic>
                    <p:nvPicPr>
                      <p:cNvPr id="366" name="Google Shape;366;p25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6800" y="533400"/>
                        <a:ext cx="8004175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374" name="Google Shape;374;p26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6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6"/>
          <p:cNvSpPr txBox="1"/>
          <p:nvPr/>
        </p:nvSpPr>
        <p:spPr>
          <a:xfrm>
            <a:off x="0" y="4572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sng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APERÇU DU BUDGET</a:t>
            </a:r>
            <a:endParaRPr sz="3600" b="1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7" name="Google Shape;377;p26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8" name="Google Shape;378;p26"/>
          <p:cNvGraphicFramePr/>
          <p:nvPr/>
        </p:nvGraphicFramePr>
        <p:xfrm>
          <a:off x="1066800" y="685800"/>
          <a:ext cx="8004175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4175" imgH="5867400" progId="Excel.Sheet.12">
                  <p:embed/>
                </p:oleObj>
              </mc:Choice>
              <mc:Fallback>
                <p:oleObj r:id="rId3" imgW="8004175" imgH="5867400" progId="Excel.Sheet.12">
                  <p:embed/>
                  <p:pic>
                    <p:nvPicPr>
                      <p:cNvPr id="378" name="Google Shape;378;p26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6800" y="685800"/>
                        <a:ext cx="8004175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386" name="Google Shape;386;p2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7"/>
          <p:cNvSpPr txBox="1"/>
          <p:nvPr/>
        </p:nvSpPr>
        <p:spPr>
          <a:xfrm>
            <a:off x="0" y="381000"/>
            <a:ext cx="891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u="sng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	COMPARAISON BUDGÉTAIRE : </a:t>
            </a:r>
            <a:r>
              <a:rPr lang="en-GB" b="1" u="sng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PAR CATÉGORIE DE DÉPENSES</a:t>
            </a:r>
            <a:endParaRPr b="1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9" name="Google Shape;389;p27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90" name="Google Shape;390;p27"/>
          <p:cNvGraphicFramePr/>
          <p:nvPr/>
        </p:nvGraphicFramePr>
        <p:xfrm>
          <a:off x="1066800" y="533400"/>
          <a:ext cx="8004175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4175" imgH="6019800" progId="Excel.Sheet.12">
                  <p:embed/>
                </p:oleObj>
              </mc:Choice>
              <mc:Fallback>
                <p:oleObj r:id="rId3" imgW="8004175" imgH="6019800" progId="Excel.Sheet.12">
                  <p:embed/>
                  <p:pic>
                    <p:nvPicPr>
                      <p:cNvPr id="390" name="Google Shape;390;p27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6800" y="533400"/>
                        <a:ext cx="8004175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398" name="Google Shape;398;p2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8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8"/>
          <p:cNvSpPr txBox="1"/>
          <p:nvPr/>
        </p:nvSpPr>
        <p:spPr>
          <a:xfrm>
            <a:off x="0" y="381000"/>
            <a:ext cx="891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u="sng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	COMPARAISON BUDGÉTAIRE : </a:t>
            </a:r>
            <a:r>
              <a:rPr lang="en-GB" b="1" u="sng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PAR CATÉGORIE DE DÉPENSES</a:t>
            </a:r>
            <a:endParaRPr b="1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1" name="Google Shape;401;p28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2" name="Google Shape;402;p28"/>
          <p:cNvGraphicFramePr/>
          <p:nvPr/>
        </p:nvGraphicFramePr>
        <p:xfrm>
          <a:off x="1066800" y="533400"/>
          <a:ext cx="8004175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4175" imgH="5943600" progId="Excel.Sheet.12">
                  <p:embed/>
                </p:oleObj>
              </mc:Choice>
              <mc:Fallback>
                <p:oleObj r:id="rId3" imgW="8004175" imgH="5943600" progId="Excel.Sheet.12">
                  <p:embed/>
                  <p:pic>
                    <p:nvPicPr>
                      <p:cNvPr id="402" name="Google Shape;402;p28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6800" y="533400"/>
                        <a:ext cx="8004175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410" name="Google Shape;410;p2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29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29"/>
          <p:cNvSpPr txBox="1"/>
          <p:nvPr/>
        </p:nvSpPr>
        <p:spPr>
          <a:xfrm>
            <a:off x="0" y="4572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u="sng" dirty="0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APERÇU DU BUDGET (RÉCAPITULATION) :</a:t>
            </a:r>
            <a:endParaRPr sz="2800" b="1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3" name="Google Shape;413;p29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4" name="Google Shape;414;p29"/>
          <p:cNvGraphicFramePr/>
          <p:nvPr/>
        </p:nvGraphicFramePr>
        <p:xfrm>
          <a:off x="1063625" y="609600"/>
          <a:ext cx="800735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7350" imgH="5943600" progId="Excel.Sheet.12">
                  <p:embed/>
                </p:oleObj>
              </mc:Choice>
              <mc:Fallback>
                <p:oleObj r:id="rId3" imgW="8007350" imgH="5943600" progId="Excel.Sheet.12">
                  <p:embed/>
                  <p:pic>
                    <p:nvPicPr>
                      <p:cNvPr id="414" name="Google Shape;414;p29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3625" y="609600"/>
                        <a:ext cx="800735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422" name="Google Shape;422;p30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0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0"/>
          <p:cNvSpPr txBox="1"/>
          <p:nvPr/>
        </p:nvSpPr>
        <p:spPr>
          <a:xfrm>
            <a:off x="0" y="381000"/>
            <a:ext cx="891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	BUDGET DÉTAILLÉ : PAR LIGNE DE DÉPENSE</a:t>
            </a:r>
            <a:endParaRPr sz="2400" b="1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5" name="Google Shape;425;p30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26" name="Google Shape;426;p30"/>
          <p:cNvGraphicFramePr/>
          <p:nvPr/>
        </p:nvGraphicFramePr>
        <p:xfrm>
          <a:off x="1111250" y="457200"/>
          <a:ext cx="7959725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959725" imgH="6096000" progId="Excel.Sheet.12">
                  <p:embed/>
                </p:oleObj>
              </mc:Choice>
              <mc:Fallback>
                <p:oleObj r:id="rId3" imgW="7959725" imgH="6096000" progId="Excel.Sheet.12">
                  <p:embed/>
                  <p:pic>
                    <p:nvPicPr>
                      <p:cNvPr id="426" name="Google Shape;426;p30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111250" y="457200"/>
                        <a:ext cx="7959725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131" name="Google Shape;131;p4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0" y="4572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sng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COTISATIONS VERSÉES EN 2021</a:t>
            </a:r>
            <a:endParaRPr sz="3600" b="1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5" name="Google Shape;135;p4"/>
          <p:cNvGraphicFramePr/>
          <p:nvPr/>
        </p:nvGraphicFramePr>
        <p:xfrm>
          <a:off x="1066800" y="609600"/>
          <a:ext cx="8004175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4175" imgH="5943600" progId="Excel.Sheet.12">
                  <p:embed/>
                </p:oleObj>
              </mc:Choice>
              <mc:Fallback>
                <p:oleObj r:id="rId3" imgW="8004175" imgH="5943600" progId="Excel.Sheet.12">
                  <p:embed/>
                  <p:pic>
                    <p:nvPicPr>
                      <p:cNvPr id="135" name="Google Shape;135;p4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6800" y="609600"/>
                        <a:ext cx="8004175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434" name="Google Shape;434;p3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31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31"/>
          <p:cNvSpPr txBox="1"/>
          <p:nvPr/>
        </p:nvSpPr>
        <p:spPr>
          <a:xfrm>
            <a:off x="0" y="381000"/>
            <a:ext cx="891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	BUDGET DÉTAILLÉ : PAR LIGNE DE DÉPENSE </a:t>
            </a:r>
            <a:endParaRPr sz="2400" b="1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7" name="Google Shape;437;p31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38" name="Google Shape;438;p31"/>
          <p:cNvGraphicFramePr/>
          <p:nvPr/>
        </p:nvGraphicFramePr>
        <p:xfrm>
          <a:off x="1111250" y="533400"/>
          <a:ext cx="7959725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959725" imgH="5943600" progId="Excel.Sheet.12">
                  <p:embed/>
                </p:oleObj>
              </mc:Choice>
              <mc:Fallback>
                <p:oleObj r:id="rId3" imgW="7959725" imgH="5943600" progId="Excel.Sheet.12">
                  <p:embed/>
                  <p:pic>
                    <p:nvPicPr>
                      <p:cNvPr id="438" name="Google Shape;438;p31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111250" y="533400"/>
                        <a:ext cx="7959725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446" name="Google Shape;446;p3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32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2"/>
          <p:cNvSpPr txBox="1"/>
          <p:nvPr/>
        </p:nvSpPr>
        <p:spPr>
          <a:xfrm>
            <a:off x="0" y="381000"/>
            <a:ext cx="891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	BUDGET DÉTAILLÉ : PAR LIGNE DE DÉPENSE</a:t>
            </a:r>
            <a:endParaRPr sz="2400" b="1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9" name="Google Shape;449;p32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50" name="Google Shape;450;p32"/>
          <p:cNvGraphicFramePr/>
          <p:nvPr/>
        </p:nvGraphicFramePr>
        <p:xfrm>
          <a:off x="1111250" y="533400"/>
          <a:ext cx="7959725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959725" imgH="6019800" progId="Excel.Sheet.12">
                  <p:embed/>
                </p:oleObj>
              </mc:Choice>
              <mc:Fallback>
                <p:oleObj r:id="rId3" imgW="7959725" imgH="6019800" progId="Excel.Sheet.12">
                  <p:embed/>
                  <p:pic>
                    <p:nvPicPr>
                      <p:cNvPr id="450" name="Google Shape;450;p32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111250" y="533400"/>
                        <a:ext cx="7959725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458" name="Google Shape;458;p3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33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33"/>
          <p:cNvSpPr txBox="1"/>
          <p:nvPr/>
        </p:nvSpPr>
        <p:spPr>
          <a:xfrm>
            <a:off x="0" y="381000"/>
            <a:ext cx="891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	BUDGET DÉTAILLÉ : PAR LIGNE DE DÉPENSE </a:t>
            </a:r>
            <a:endParaRPr sz="2400" b="1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1" name="Google Shape;461;p33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62" name="Google Shape;462;p33"/>
          <p:cNvGraphicFramePr/>
          <p:nvPr/>
        </p:nvGraphicFramePr>
        <p:xfrm>
          <a:off x="1111250" y="685800"/>
          <a:ext cx="788035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880350" imgH="5791200" progId="Excel.Sheet.12">
                  <p:embed/>
                </p:oleObj>
              </mc:Choice>
              <mc:Fallback>
                <p:oleObj r:id="rId3" imgW="7880350" imgH="5791200" progId="Excel.Sheet.12">
                  <p:embed/>
                  <p:pic>
                    <p:nvPicPr>
                      <p:cNvPr id="462" name="Google Shape;462;p33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111250" y="685800"/>
                        <a:ext cx="788035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470" name="Google Shape;470;p34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4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34"/>
          <p:cNvSpPr txBox="1"/>
          <p:nvPr/>
        </p:nvSpPr>
        <p:spPr>
          <a:xfrm>
            <a:off x="0" y="381000"/>
            <a:ext cx="891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	BUDGET DÉTAILLÉ : PAR LIGNE DE DÉPENSE </a:t>
            </a:r>
            <a:endParaRPr sz="2400" b="1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 dirty="0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3" name="Google Shape;473;p34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74" name="Google Shape;474;p34"/>
          <p:cNvGraphicFramePr/>
          <p:nvPr/>
        </p:nvGraphicFramePr>
        <p:xfrm>
          <a:off x="1111250" y="533400"/>
          <a:ext cx="7959725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959725" imgH="6019800" progId="Excel.Sheet.12">
                  <p:embed/>
                </p:oleObj>
              </mc:Choice>
              <mc:Fallback>
                <p:oleObj r:id="rId3" imgW="7959725" imgH="6019800" progId="Excel.Sheet.12">
                  <p:embed/>
                  <p:pic>
                    <p:nvPicPr>
                      <p:cNvPr id="474" name="Google Shape;474;p34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111250" y="533400"/>
                        <a:ext cx="7959725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482" name="Google Shape;482;p35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35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35"/>
          <p:cNvSpPr txBox="1"/>
          <p:nvPr/>
        </p:nvSpPr>
        <p:spPr>
          <a:xfrm>
            <a:off x="500932" y="68263"/>
            <a:ext cx="857004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 u="sng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	RECOMMANDATIONS (RÉCAPITULATION DE 2021) :</a:t>
            </a:r>
            <a:endParaRPr sz="2300" b="1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35"/>
          <p:cNvSpPr/>
          <p:nvPr/>
        </p:nvSpPr>
        <p:spPr>
          <a:xfrm>
            <a:off x="914400" y="433388"/>
            <a:ext cx="8156575" cy="612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u="sng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Financement</a:t>
            </a:r>
            <a:r>
              <a:rPr lang="en-GB" sz="2000" b="1" u="sng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 sz="20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⮚"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membres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doivent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s'assurer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les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cotisations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sont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payées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temps voulu</a:t>
            </a:r>
            <a:endParaRPr sz="12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Noto Sans Symbols"/>
              <a:buChar char="⮚"/>
            </a:pP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Apurement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arriérés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cotisations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recouvrement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dette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598 620,73 €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2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⮚"/>
            </a:pP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Explorer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d'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autres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sources de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financement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 des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tiers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⮚"/>
            </a:pP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Envisager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modification du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mécanisme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 des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taux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contribution :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Étant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donné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les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contributions des 23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membres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s'élèveront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qu'à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230 000 euros, 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DG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doivent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envisager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d'autres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moyens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augmenter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cette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d'autofinancement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par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exemple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 sz="1200" dirty="0"/>
          </a:p>
          <a:p>
            <a:pPr marL="34290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lang="en-GB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Format de </a:t>
            </a:r>
            <a:r>
              <a:rPr lang="en-GB" sz="24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l'OMD</a:t>
            </a:r>
            <a:r>
              <a:rPr lang="en-GB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 sz="24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Bruxelles</a:t>
            </a:r>
            <a:r>
              <a:rPr lang="en-GB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) : </a:t>
            </a:r>
            <a:r>
              <a:rPr lang="en-GB" sz="2400" b="1" dirty="0">
                <a:solidFill>
                  <a:srgbClr val="00B050"/>
                </a:solidFill>
              </a:rPr>
              <a:t>"SYSTÈME DE NIVEAUX"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(Les </a:t>
            </a:r>
            <a:r>
              <a:rPr lang="en-GB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pays riches </a:t>
            </a:r>
            <a:r>
              <a:rPr lang="en-GB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paient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plus)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- Le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Nigéria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tête de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payant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montant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 plus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élevé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- 2</a:t>
            </a:r>
            <a:r>
              <a:rPr lang="en-GB" sz="2000" b="1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richest......... etc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- Les pays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peuvent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regroupés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 à 6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groupes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- Début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2022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493" name="Google Shape;493;p36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6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36"/>
          <p:cNvSpPr txBox="1"/>
          <p:nvPr/>
        </p:nvSpPr>
        <p:spPr>
          <a:xfrm>
            <a:off x="-228600" y="68263"/>
            <a:ext cx="92995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	RECOMMANDATIONS (2022)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36"/>
          <p:cNvSpPr/>
          <p:nvPr/>
        </p:nvSpPr>
        <p:spPr>
          <a:xfrm>
            <a:off x="914400" y="433388"/>
            <a:ext cx="8156575" cy="612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Financement</a:t>
            </a:r>
            <a:r>
              <a:rPr lang="en-GB" sz="2400" b="1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 sz="24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membres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doivent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s'assurer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les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cotisations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sont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payées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à temps</a:t>
            </a:r>
            <a:endParaRPr sz="12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effacer les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arriérés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saisir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plans de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paiement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les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arriérés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importants</a:t>
            </a:r>
            <a:endParaRPr sz="12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Explorer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d'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autres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sources de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financement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tiers/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donateurs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dirty="0"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⮚"/>
            </a:pPr>
            <a:r>
              <a:rPr lang="en-GB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Contributions </a:t>
            </a:r>
            <a:r>
              <a:rPr lang="en-GB" sz="20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maximales</a:t>
            </a:r>
            <a:r>
              <a:rPr lang="en-GB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230 000 euros : les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DG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doivent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trouver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moyens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 augmenter : Modification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mécanisme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 des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taux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 contribution 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Augmenter les contributions : Les pays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ayant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 PIB plus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élevé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paieront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plus</a:t>
            </a:r>
            <a:endParaRPr sz="12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Cotisations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10 000 € pour 10 ans... AUGMENTATION ! 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Budget des </a:t>
            </a:r>
            <a:r>
              <a:rPr lang="en-GB" sz="2400" b="1" u="sng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dépenses</a:t>
            </a:r>
            <a:r>
              <a:rPr lang="en-GB" sz="2400" b="1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 sz="24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budget doit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abordable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adéquat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financer les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activités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pertinentes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l'AOC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DG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prendront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décisions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clés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sur les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arriérés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contribution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et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l'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augmentation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contribution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financer le budget),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ainsi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sur le format de la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réunion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504" name="Google Shape;504;p3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7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37"/>
          <p:cNvSpPr txBox="1"/>
          <p:nvPr/>
        </p:nvSpPr>
        <p:spPr>
          <a:xfrm>
            <a:off x="-228600" y="68263"/>
            <a:ext cx="92995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	PENSÉES (Modification de la contribution)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37"/>
          <p:cNvSpPr/>
          <p:nvPr/>
        </p:nvSpPr>
        <p:spPr>
          <a:xfrm>
            <a:off x="914400" y="433388"/>
            <a:ext cx="8156575" cy="612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08" name="Google Shape;508;p37"/>
          <p:cNvGraphicFramePr/>
          <p:nvPr/>
        </p:nvGraphicFramePr>
        <p:xfrm>
          <a:off x="990600" y="509588"/>
          <a:ext cx="8080375" cy="634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80375" imgH="6348412" progId="Excel.Sheet.12">
                  <p:embed/>
                </p:oleObj>
              </mc:Choice>
              <mc:Fallback>
                <p:oleObj r:id="rId3" imgW="8080375" imgH="6348412" progId="Excel.Sheet.12">
                  <p:embed/>
                  <p:pic>
                    <p:nvPicPr>
                      <p:cNvPr id="508" name="Google Shape;508;p37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990600" y="509588"/>
                        <a:ext cx="8080375" cy="634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516" name="Google Shape;516;p3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38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38"/>
          <p:cNvSpPr txBox="1"/>
          <p:nvPr/>
        </p:nvSpPr>
        <p:spPr>
          <a:xfrm>
            <a:off x="-228600" y="68263"/>
            <a:ext cx="92995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	PENSÉES (Modification de la contribution)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38"/>
          <p:cNvSpPr/>
          <p:nvPr/>
        </p:nvSpPr>
        <p:spPr>
          <a:xfrm>
            <a:off x="914400" y="433388"/>
            <a:ext cx="8156575" cy="612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20" name="Google Shape;520;p38"/>
          <p:cNvGraphicFramePr/>
          <p:nvPr/>
        </p:nvGraphicFramePr>
        <p:xfrm>
          <a:off x="990600" y="433388"/>
          <a:ext cx="8080375" cy="628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80375" imgH="6288087" progId="Excel.Sheet.12">
                  <p:embed/>
                </p:oleObj>
              </mc:Choice>
              <mc:Fallback>
                <p:oleObj r:id="rId3" imgW="8080375" imgH="6288087" progId="Excel.Sheet.12">
                  <p:embed/>
                  <p:pic>
                    <p:nvPicPr>
                      <p:cNvPr id="520" name="Google Shape;520;p38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990600" y="433388"/>
                        <a:ext cx="8080375" cy="628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528" name="Google Shape;528;p3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39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39"/>
          <p:cNvSpPr txBox="1"/>
          <p:nvPr/>
        </p:nvSpPr>
        <p:spPr>
          <a:xfrm>
            <a:off x="-228600" y="68263"/>
            <a:ext cx="92995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	PENSÉES (Modification de la contribution)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39"/>
          <p:cNvSpPr/>
          <p:nvPr/>
        </p:nvSpPr>
        <p:spPr>
          <a:xfrm>
            <a:off x="914400" y="433388"/>
            <a:ext cx="8156575" cy="612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32" name="Google Shape;532;p39"/>
          <p:cNvGraphicFramePr/>
          <p:nvPr/>
        </p:nvGraphicFramePr>
        <p:xfrm>
          <a:off x="1066800" y="533400"/>
          <a:ext cx="78486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848600" imgH="6248400" progId="Excel.Sheet.12">
                  <p:embed/>
                </p:oleObj>
              </mc:Choice>
              <mc:Fallback>
                <p:oleObj r:id="rId3" imgW="7848600" imgH="6248400" progId="Excel.Sheet.12">
                  <p:embed/>
                  <p:pic>
                    <p:nvPicPr>
                      <p:cNvPr id="532" name="Google Shape;532;p39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6800" y="533400"/>
                        <a:ext cx="7848600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0"/>
          <p:cNvSpPr txBox="1">
            <a:spLocks noGrp="1"/>
          </p:cNvSpPr>
          <p:nvPr>
            <p:ph type="ctrTitle"/>
          </p:nvPr>
        </p:nvSpPr>
        <p:spPr>
          <a:xfrm>
            <a:off x="558800" y="0"/>
            <a:ext cx="8382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u="sng" dirty="0">
                <a:solidFill>
                  <a:srgbClr val="00B050"/>
                </a:solidFill>
              </a:rPr>
              <a:t>CONCLUSION :</a:t>
            </a:r>
            <a:br>
              <a:rPr lang="en-GB" sz="4000" b="1" dirty="0">
                <a:solidFill>
                  <a:srgbClr val="00B050"/>
                </a:solidFill>
              </a:rPr>
            </a:br>
            <a:r>
              <a:rPr lang="en-GB" sz="4000" b="1" dirty="0">
                <a:solidFill>
                  <a:schemeClr val="dk1"/>
                </a:solidFill>
              </a:rPr>
              <a:t>AVEC</a:t>
            </a:r>
            <a:br>
              <a:rPr lang="en-GB" sz="4000" b="1" dirty="0">
                <a:solidFill>
                  <a:srgbClr val="0000FF"/>
                </a:solidFill>
              </a:rPr>
            </a:br>
            <a:r>
              <a:rPr lang="en-GB" sz="4000" b="1" dirty="0">
                <a:solidFill>
                  <a:srgbClr val="0000FF"/>
                </a:solidFill>
              </a:rPr>
              <a:t>UN BON LEADERSHIP</a:t>
            </a:r>
            <a:br>
              <a:rPr lang="en-GB" sz="4000" b="1" dirty="0">
                <a:solidFill>
                  <a:srgbClr val="0000FF"/>
                </a:solidFill>
              </a:rPr>
            </a:br>
            <a:r>
              <a:rPr lang="en-GB" sz="4000" b="1" dirty="0">
                <a:solidFill>
                  <a:schemeClr val="dk1"/>
                </a:solidFill>
              </a:rPr>
              <a:t>TRAVAIL D'ÉQUIPE ET </a:t>
            </a:r>
            <a:r>
              <a:rPr lang="en-GB" sz="4000" b="1" dirty="0">
                <a:solidFill>
                  <a:srgbClr val="FF0000"/>
                </a:solidFill>
              </a:rPr>
              <a:t>DÉTERMINATION </a:t>
            </a:r>
            <a:br>
              <a:rPr lang="en-GB" sz="4000" b="1" dirty="0">
                <a:solidFill>
                  <a:srgbClr val="0000FF"/>
                </a:solidFill>
              </a:rPr>
            </a:br>
            <a:r>
              <a:rPr lang="en-GB" sz="4000" b="1" dirty="0">
                <a:solidFill>
                  <a:srgbClr val="FF6600"/>
                </a:solidFill>
              </a:rPr>
              <a:t> </a:t>
            </a:r>
            <a:br>
              <a:rPr lang="en-GB" sz="4000" u="sng" dirty="0">
                <a:solidFill>
                  <a:srgbClr val="FF0000"/>
                </a:solidFill>
              </a:rPr>
            </a:br>
            <a:endParaRPr sz="4000" dirty="0">
              <a:solidFill>
                <a:srgbClr val="0000FF"/>
              </a:solidFill>
            </a:endParaRPr>
          </a:p>
        </p:txBody>
      </p:sp>
      <p:sp>
        <p:nvSpPr>
          <p:cNvPr id="540" name="Google Shape;540;p40"/>
          <p:cNvSpPr txBox="1">
            <a:spLocks noGrp="1"/>
          </p:cNvSpPr>
          <p:nvPr>
            <p:ph type="subTitle" idx="1"/>
          </p:nvPr>
        </p:nvSpPr>
        <p:spPr>
          <a:xfrm>
            <a:off x="0" y="38862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-GB" sz="6000" b="1" dirty="0">
                <a:solidFill>
                  <a:srgbClr val="0000FF"/>
                </a:solidFill>
              </a:rPr>
              <a:t>NOUS POUVONS LE FAIRE !!!</a:t>
            </a:r>
            <a:endParaRPr sz="2000" dirty="0"/>
          </a:p>
          <a:p>
            <a:pPr marL="342900" lvl="0" indent="-342900" algn="ctr" rtl="0">
              <a:spcBef>
                <a:spcPts val="600"/>
              </a:spcBef>
              <a:spcAft>
                <a:spcPts val="0"/>
              </a:spcAft>
              <a:buSzPts val="2560"/>
              <a:buNone/>
            </a:pPr>
            <a:endParaRPr sz="2400" b="1" dirty="0">
              <a:solidFill>
                <a:srgbClr val="0000FF"/>
              </a:solidFill>
            </a:endParaRPr>
          </a:p>
          <a:p>
            <a:pPr marL="342900" lvl="0" indent="-342900" algn="ctr" rtl="0"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en-GB" sz="2400" b="1" dirty="0">
                <a:solidFill>
                  <a:srgbClr val="0000FF"/>
                </a:solidFill>
              </a:rPr>
              <a:t>MERCI !!!!!!</a:t>
            </a:r>
            <a:endParaRPr sz="2000" dirty="0"/>
          </a:p>
        </p:txBody>
      </p:sp>
      <p:sp>
        <p:nvSpPr>
          <p:cNvPr id="541" name="Google Shape;541;p4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07 mai 2023</a:t>
            </a:r>
            <a:endParaRPr/>
          </a:p>
        </p:txBody>
      </p:sp>
      <p:cxnSp>
        <p:nvCxnSpPr>
          <p:cNvPr id="542" name="Google Shape;542;p40"/>
          <p:cNvCxnSpPr/>
          <p:nvPr/>
        </p:nvCxnSpPr>
        <p:spPr>
          <a:xfrm>
            <a:off x="304800" y="3657600"/>
            <a:ext cx="8305800" cy="0"/>
          </a:xfrm>
          <a:prstGeom prst="straightConnector1">
            <a:avLst/>
          </a:prstGeom>
          <a:noFill/>
          <a:ln w="19050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0" y="4572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CONTRUBTIONS ÉTAT DES ARRIÉRÉS</a:t>
            </a:r>
            <a:endParaRPr sz="3000" b="1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7" name="Google Shape;147;p5"/>
          <p:cNvGraphicFramePr/>
          <p:nvPr/>
        </p:nvGraphicFramePr>
        <p:xfrm>
          <a:off x="990600" y="550863"/>
          <a:ext cx="8080375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80375" imgH="5867400" progId="Excel.Sheet.12">
                  <p:embed/>
                </p:oleObj>
              </mc:Choice>
              <mc:Fallback>
                <p:oleObj r:id="rId3" imgW="8080375" imgH="5867400" progId="Excel.Sheet.12">
                  <p:embed/>
                  <p:pic>
                    <p:nvPicPr>
                      <p:cNvPr id="147" name="Google Shape;147;p5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990600" y="550863"/>
                        <a:ext cx="8080375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0" y="457200"/>
            <a:ext cx="8915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ÉTAT DES ARRIÉRÉS DE COTISATIONS</a:t>
            </a:r>
            <a:endParaRPr sz="3000" b="1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9" name="Google Shape;159;p6"/>
          <p:cNvGraphicFramePr/>
          <p:nvPr/>
        </p:nvGraphicFramePr>
        <p:xfrm>
          <a:off x="1066800" y="381000"/>
          <a:ext cx="8004175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04175" imgH="6172200" progId="Excel.Sheet.12">
                  <p:embed/>
                </p:oleObj>
              </mc:Choice>
              <mc:Fallback>
                <p:oleObj r:id="rId3" imgW="8004175" imgH="6172200" progId="Excel.Sheet.12">
                  <p:embed/>
                  <p:pic>
                    <p:nvPicPr>
                      <p:cNvPr id="159" name="Google Shape;159;p6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066800" y="381000"/>
                        <a:ext cx="8004175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167" name="Google Shape;167;p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-77788" y="0"/>
            <a:ext cx="9299576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RECOMMANDATIONS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947738" y="296863"/>
            <a:ext cx="8229600" cy="618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"/>
          <p:cNvSpPr txBox="1"/>
          <p:nvPr/>
        </p:nvSpPr>
        <p:spPr>
          <a:xfrm>
            <a:off x="1066800" y="838200"/>
            <a:ext cx="7848600" cy="298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POUR 2022 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URGENT :</a:t>
            </a: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membres doivent </a:t>
            </a:r>
            <a:r>
              <a:rPr lang="en-GB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s'assurer que les </a:t>
            </a:r>
            <a:r>
              <a:rPr lang="en-GB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cotisations 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sont </a:t>
            </a:r>
            <a:r>
              <a:rPr lang="en-GB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payées à temps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GB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effacer les </a:t>
            </a:r>
            <a:r>
              <a:rPr lang="en-GB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arriérés : </a:t>
            </a:r>
            <a:r>
              <a:rPr lang="en-GB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saisir des </a:t>
            </a:r>
            <a:r>
              <a:rPr lang="en-GB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plans de paiement </a:t>
            </a:r>
            <a:r>
              <a:rPr lang="en-GB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les </a:t>
            </a:r>
            <a:r>
              <a:rPr lang="en-GB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arriérés importants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⮚"/>
            </a:pPr>
            <a:r>
              <a:rPr lang="en-GB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 DG 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doivent prendre des </a:t>
            </a:r>
            <a:r>
              <a:rPr lang="en-GB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décisions fermes 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concernant le </a:t>
            </a:r>
            <a:r>
              <a:rPr lang="en-GB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règlement des arriérés de longue durée.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>
            <a:spLocks noGrp="1"/>
          </p:cNvSpPr>
          <p:nvPr>
            <p:ph type="ctrTitle"/>
          </p:nvPr>
        </p:nvSpPr>
        <p:spPr>
          <a:xfrm>
            <a:off x="0" y="152400"/>
            <a:ext cx="9144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b="1" dirty="0">
                <a:solidFill>
                  <a:srgbClr val="562214"/>
                </a:solidFill>
              </a:rPr>
              <a:t>PARTIE 2</a:t>
            </a:r>
            <a:br>
              <a:rPr lang="en-GB" sz="4000" dirty="0">
                <a:solidFill>
                  <a:srgbClr val="562214"/>
                </a:solidFill>
              </a:rPr>
            </a:br>
            <a:br>
              <a:rPr lang="en-GB" sz="4000" dirty="0">
                <a:solidFill>
                  <a:srgbClr val="562214"/>
                </a:solidFill>
              </a:rPr>
            </a:br>
            <a:br>
              <a:rPr lang="en-GB" sz="4000" dirty="0">
                <a:solidFill>
                  <a:srgbClr val="562214"/>
                </a:solidFill>
              </a:rPr>
            </a:br>
            <a:r>
              <a:rPr lang="en-GB" sz="3900" b="1" dirty="0">
                <a:solidFill>
                  <a:srgbClr val="FF6600"/>
                </a:solidFill>
              </a:rPr>
              <a:t>BUDGET 2022 : </a:t>
            </a:r>
            <a:r>
              <a:rPr lang="en-GB" sz="3900" b="1" dirty="0">
                <a:solidFill>
                  <a:srgbClr val="00B050"/>
                </a:solidFill>
              </a:rPr>
              <a:t>premier </a:t>
            </a:r>
            <a:r>
              <a:rPr lang="en-GB" sz="3900" b="1" dirty="0" err="1">
                <a:solidFill>
                  <a:srgbClr val="00B050"/>
                </a:solidFill>
              </a:rPr>
              <a:t>projet</a:t>
            </a:r>
            <a:br>
              <a:rPr lang="en-GB" sz="3900" b="1" dirty="0">
                <a:solidFill>
                  <a:srgbClr val="FF6600"/>
                </a:solidFill>
              </a:rPr>
            </a:br>
            <a:r>
              <a:rPr lang="en-GB" sz="3900" b="1" dirty="0" err="1">
                <a:solidFill>
                  <a:schemeClr val="dk1"/>
                </a:solidFill>
              </a:rPr>
              <a:t>basé</a:t>
            </a:r>
            <a:r>
              <a:rPr lang="en-GB" sz="3900" b="1" dirty="0">
                <a:solidFill>
                  <a:schemeClr val="dk1"/>
                </a:solidFill>
              </a:rPr>
              <a:t> sur</a:t>
            </a:r>
            <a:br>
              <a:rPr lang="en-GB" sz="3900" b="1" dirty="0">
                <a:solidFill>
                  <a:srgbClr val="FF6600"/>
                </a:solidFill>
              </a:rPr>
            </a:br>
            <a:r>
              <a:rPr lang="en-GB" sz="3900" b="1" dirty="0" err="1">
                <a:solidFill>
                  <a:srgbClr val="0000FF"/>
                </a:solidFill>
              </a:rPr>
              <a:t>soumissions</a:t>
            </a:r>
            <a:r>
              <a:rPr lang="en-GB" sz="3900" b="1" dirty="0">
                <a:solidFill>
                  <a:srgbClr val="0000FF"/>
                </a:solidFill>
              </a:rPr>
              <a:t> des </a:t>
            </a:r>
            <a:r>
              <a:rPr lang="en-GB" sz="3900" b="1" dirty="0" err="1">
                <a:solidFill>
                  <a:srgbClr val="0000FF"/>
                </a:solidFill>
              </a:rPr>
              <a:t>différentes</a:t>
            </a:r>
            <a:r>
              <a:rPr lang="en-GB" sz="3900" b="1" dirty="0">
                <a:solidFill>
                  <a:srgbClr val="0000FF"/>
                </a:solidFill>
              </a:rPr>
              <a:t> structures de </a:t>
            </a:r>
            <a:r>
              <a:rPr lang="en-GB" sz="3900" b="1" dirty="0" err="1">
                <a:solidFill>
                  <a:srgbClr val="0000FF"/>
                </a:solidFill>
              </a:rPr>
              <a:t>l'OMD</a:t>
            </a:r>
            <a:r>
              <a:rPr lang="en-GB" sz="3900" b="1" dirty="0">
                <a:solidFill>
                  <a:srgbClr val="0000FF"/>
                </a:solidFill>
              </a:rPr>
              <a:t>-AOC      </a:t>
            </a:r>
            <a:br>
              <a:rPr lang="en-GB" sz="3900" b="1" dirty="0">
                <a:solidFill>
                  <a:srgbClr val="0000FF"/>
                </a:solidFill>
              </a:rPr>
            </a:br>
            <a:endParaRPr sz="3200" b="1" dirty="0">
              <a:solidFill>
                <a:srgbClr val="0000FF"/>
              </a:solidFill>
            </a:endParaRPr>
          </a:p>
        </p:txBody>
      </p:sp>
      <p:sp>
        <p:nvSpPr>
          <p:cNvPr id="178" name="Google Shape;178;p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186" name="Google Shape;186;p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 txBox="1"/>
          <p:nvPr/>
        </p:nvSpPr>
        <p:spPr>
          <a:xfrm>
            <a:off x="155575" y="34925"/>
            <a:ext cx="891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solidFill>
                  <a:srgbClr val="FF6600"/>
                </a:solidFill>
                <a:latin typeface="Gill Sans"/>
                <a:ea typeface="Gill Sans"/>
                <a:cs typeface="Gill Sans"/>
                <a:sym typeface="Gill Sans"/>
              </a:rPr>
              <a:t>	BUDGET RÉGIONAL 2022</a:t>
            </a: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9" name="Google Shape;189;p9"/>
          <p:cNvSpPr/>
          <p:nvPr/>
        </p:nvSpPr>
        <p:spPr>
          <a:xfrm>
            <a:off x="1066800" y="438150"/>
            <a:ext cx="8212138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u="sng" dirty="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INTRODUCTION :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 budgets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demandés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toutes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structures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régionales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152400">
              <a:lnSpc>
                <a:spcPct val="80000"/>
              </a:lnSpc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Seuls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rgbClr val="FF0000"/>
                </a:solidFill>
              </a:rPr>
              <a:t>BRLR-AO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</a:t>
            </a:r>
            <a:r>
              <a:rPr lang="en-GB" sz="2000" b="1" dirty="0">
                <a:solidFill>
                  <a:srgbClr val="FF0000"/>
                </a:solidFill>
              </a:rPr>
              <a:t>BRLR-AC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soumis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(par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Birane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avant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réunion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 la commission des finances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 25.11.2021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J'ai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envoyé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courriers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électroniques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j'ai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assuré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suivi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l'intermédiaire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 bureau du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vice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président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j'ai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passé des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appels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téléphoniques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.....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152400">
              <a:lnSpc>
                <a:spcPct val="80000"/>
              </a:lnSpc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000" b="1" dirty="0">
                <a:solidFill>
                  <a:srgbClr val="FF0000"/>
                </a:solidFill>
              </a:rPr>
              <a:t>BRRC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&amp; CFR Brazza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envoyés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jour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avant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pas les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autres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comité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des finances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n'a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pas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achever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examiner le budget ***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L'actualité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informations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PRÉOCCUPATION !</a:t>
            </a:r>
            <a:endParaRPr sz="12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délai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été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accordé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aux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autres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pour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qu'ils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soumettent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prennent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décisions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sur les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réunions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✔"/>
            </a:pP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Budgets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reçus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sauf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CFR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ABuja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(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utilisé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2021) Le 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rapport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consolidé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préparé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</a:t>
            </a:r>
            <a:r>
              <a:rPr lang="en-GB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suit :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mai 2023</a:t>
            </a:r>
            <a:endParaRPr/>
          </a:p>
        </p:txBody>
      </p:sp>
      <p:sp>
        <p:nvSpPr>
          <p:cNvPr id="197" name="Google Shape;197;p10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>
              <a:solidFill>
                <a:srgbClr val="B5A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0"/>
          <p:cNvSpPr txBox="1"/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2B2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0"/>
          <p:cNvSpPr txBox="1"/>
          <p:nvPr/>
        </p:nvSpPr>
        <p:spPr>
          <a:xfrm>
            <a:off x="304800" y="381000"/>
            <a:ext cx="891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u="sng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COMPARAISON BUDGÉTAIRE : PAR CATÉGORIE DE DÉPENSES</a:t>
            </a:r>
            <a:endParaRPr sz="2800" b="1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u="sng">
              <a:solidFill>
                <a:srgbClr val="FF66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304800" y="45720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50"/>
              </a:spcBef>
              <a:spcAft>
                <a:spcPts val="0"/>
              </a:spcAft>
              <a:buClr>
                <a:srgbClr val="FF0000"/>
              </a:buClr>
              <a:buSzPts val="1710"/>
              <a:buFont typeface="Noto Sans Symbols"/>
              <a:buNone/>
            </a:pPr>
            <a:endParaRPr sz="1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1" name="Google Shape;201;p10"/>
          <p:cNvGraphicFramePr/>
          <p:nvPr/>
        </p:nvGraphicFramePr>
        <p:xfrm>
          <a:off x="990600" y="457200"/>
          <a:ext cx="8080375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080375" imgH="6096000" progId="Excel.Sheet.12">
                  <p:embed/>
                </p:oleObj>
              </mc:Choice>
              <mc:Fallback>
                <p:oleObj r:id="rId3" imgW="8080375" imgH="6096000" progId="Excel.Sheet.12">
                  <p:embed/>
                  <p:pic>
                    <p:nvPicPr>
                      <p:cNvPr id="201" name="Google Shape;201;p10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990600" y="457200"/>
                        <a:ext cx="8080375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2019</Words>
  <Application>Microsoft Office PowerPoint</Application>
  <PresentationFormat>On-screen Show (4:3)</PresentationFormat>
  <Paragraphs>410</Paragraphs>
  <Slides>39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Noto Sans Symbols</vt:lpstr>
      <vt:lpstr>Verdana</vt:lpstr>
      <vt:lpstr>Arial</vt:lpstr>
      <vt:lpstr>Gill Sans</vt:lpstr>
      <vt:lpstr>Solstice</vt:lpstr>
      <vt:lpstr>Microsoft Excel Worksheet</vt:lpstr>
      <vt:lpstr>OMD - RÉGION AOC  PRÉSENTATION DU COMITÉ FINANCIER(CF) :   1ST SESSION BUDGÉTAIRE DES DIRECTEURS GÉNÉRAUX DES MEMBRES DU OMD-AOC : RÉUNION VIRTUELLE 02.12.2021 </vt:lpstr>
      <vt:lpstr>PARTIE 1   ÉTAT DES CONTRIBUTIONS : basé sur COLLECTES JUSQU'AU 30 NOVEMBRE 2021</vt:lpstr>
      <vt:lpstr>PowerPoint Presentation</vt:lpstr>
      <vt:lpstr>PowerPoint Presentation</vt:lpstr>
      <vt:lpstr>PowerPoint Presentation</vt:lpstr>
      <vt:lpstr>PowerPoint Presentation</vt:lpstr>
      <vt:lpstr>PARTIE 2   BUDGET 2022 : premier projet basé sur soumissions des différentes structures de l'OMD-AOC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PARTIE 3   BUDGET RÉGIONAL 2022 (RÉVISÉ)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: AVEC UN BON LEADERSHIP TRAVAIL D'ÉQUIPE ET DÉTERMINATION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OMD - RÉGION AOC  PRÉSENTATION DU COMITÉ FINANCIER(CF) :   1ST SESSION BUDGÉTAIRE DES DIRECTEURS GÉNÉRAUX DES MEMBRES DU OMD-AOC : RÉUNION VIRTUELLE 02.12.2021 </dc:title>
  <dc:creator>Administrator</dc:creator>
  <cp:lastModifiedBy>Cherno Omar BARRY</cp:lastModifiedBy>
  <cp:revision>1</cp:revision>
  <dcterms:created xsi:type="dcterms:W3CDTF">2006-03-09T15:17:27Z</dcterms:created>
  <dcterms:modified xsi:type="dcterms:W3CDTF">2023-05-08T07:48:12Z</dcterms:modified>
</cp:coreProperties>
</file>